
<file path=[Content_Types].xml><?xml version="1.0" encoding="utf-8"?>
<Types xmlns="http://schemas.openxmlformats.org/package/2006/content-types">
  <Default Extension="png" ContentType="image/png"/>
  <Default Extension="jfif" ContentType="image/jpe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2" r:id="rId15"/>
    <p:sldId id="273" r:id="rId16"/>
    <p:sldId id="274" r:id="rId17"/>
    <p:sldId id="275" r:id="rId18"/>
    <p:sldId id="276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21" autoAdjust="0"/>
    <p:restoredTop sz="94660"/>
  </p:normalViewPr>
  <p:slideViewPr>
    <p:cSldViewPr snapToGrid="0">
      <p:cViewPr varScale="1">
        <p:scale>
          <a:sx n="60" d="100"/>
          <a:sy n="60" d="100"/>
        </p:scale>
        <p:origin x="96" y="23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горния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Контейнер за 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F71F472-D82A-48ED-9CA5-50C2122595D1}" type="datetimeFigureOut">
              <a:rPr lang="en-US" smtClean="0"/>
              <a:t>4/25/2025</a:t>
            </a:fld>
            <a:endParaRPr lang="en-US"/>
          </a:p>
        </p:txBody>
      </p:sp>
      <p:sp>
        <p:nvSpPr>
          <p:cNvPr id="4" name="Контейнер за изображение на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Контейнер за бележ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6CD0557-8FFB-45DE-9AFC-21AE6921AE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9248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изображение на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Контейнер за бележ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endParaRPr lang="en-US" dirty="0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CD0557-8FFB-45DE-9AFC-21AE6921AE01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01322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изображение на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Контейнер за бележ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CD0557-8FFB-45DE-9AFC-21AE6921AE01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29611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C9451FC4-0B8D-21DE-010D-46DE19379CF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bg-BG"/>
              <a:t>Редакт. стил загл. образец</a:t>
            </a:r>
            <a:endParaRPr lang="en-US"/>
          </a:p>
        </p:txBody>
      </p:sp>
      <p:sp>
        <p:nvSpPr>
          <p:cNvPr id="3" name="Подзаглавие 2">
            <a:extLst>
              <a:ext uri="{FF2B5EF4-FFF2-40B4-BE49-F238E27FC236}">
                <a16:creationId xmlns:a16="http://schemas.microsoft.com/office/drawing/2014/main" id="{4673B5B8-B423-69D8-4ED0-9F6F28C5825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bg-BG"/>
              <a:t>Щракнете, за да редактирате стила на подзаглавието в образеца</a:t>
            </a:r>
            <a:endParaRPr lang="en-US"/>
          </a:p>
        </p:txBody>
      </p:sp>
      <p:sp>
        <p:nvSpPr>
          <p:cNvPr id="4" name="Контейнер за дата 3">
            <a:extLst>
              <a:ext uri="{FF2B5EF4-FFF2-40B4-BE49-F238E27FC236}">
                <a16:creationId xmlns:a16="http://schemas.microsoft.com/office/drawing/2014/main" id="{7CC68179-2543-C73B-8052-5B33F2250E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D0DAB5-41D3-47DC-89F5-361ECDFE9A69}" type="datetimeFigureOut">
              <a:rPr lang="en-US" smtClean="0"/>
              <a:t>4/25/2025</a:t>
            </a:fld>
            <a:endParaRPr lang="en-US"/>
          </a:p>
        </p:txBody>
      </p:sp>
      <p:sp>
        <p:nvSpPr>
          <p:cNvPr id="5" name="Контейнер за долния колонтитул 4">
            <a:extLst>
              <a:ext uri="{FF2B5EF4-FFF2-40B4-BE49-F238E27FC236}">
                <a16:creationId xmlns:a16="http://schemas.microsoft.com/office/drawing/2014/main" id="{D44BA012-C4AE-35B3-D918-FD64C6173E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Контейнер за номер на слайда 5">
            <a:extLst>
              <a:ext uri="{FF2B5EF4-FFF2-40B4-BE49-F238E27FC236}">
                <a16:creationId xmlns:a16="http://schemas.microsoft.com/office/drawing/2014/main" id="{B5FB744D-7D2F-B10A-3305-434F7CD4D5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71796C-75D4-4829-94F1-6C2166B00F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94461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A660357B-D7E0-9EF9-8A87-E82ADECD34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  <a:endParaRPr lang="en-US"/>
          </a:p>
        </p:txBody>
      </p:sp>
      <p:sp>
        <p:nvSpPr>
          <p:cNvPr id="3" name="Контейнер за съдържание 2">
            <a:extLst>
              <a:ext uri="{FF2B5EF4-FFF2-40B4-BE49-F238E27FC236}">
                <a16:creationId xmlns:a16="http://schemas.microsoft.com/office/drawing/2014/main" id="{740B6B94-C3ED-7139-CD79-7F8D2DB8B4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/>
          </a:p>
        </p:txBody>
      </p:sp>
      <p:sp>
        <p:nvSpPr>
          <p:cNvPr id="4" name="Контейнер за дата 3">
            <a:extLst>
              <a:ext uri="{FF2B5EF4-FFF2-40B4-BE49-F238E27FC236}">
                <a16:creationId xmlns:a16="http://schemas.microsoft.com/office/drawing/2014/main" id="{AE61C909-2622-60F3-5C21-6D61CAF57F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D0DAB5-41D3-47DC-89F5-361ECDFE9A69}" type="datetimeFigureOut">
              <a:rPr lang="en-US" smtClean="0"/>
              <a:t>4/25/2025</a:t>
            </a:fld>
            <a:endParaRPr lang="en-US"/>
          </a:p>
        </p:txBody>
      </p:sp>
      <p:sp>
        <p:nvSpPr>
          <p:cNvPr id="5" name="Контейнер за долния колонтитул 4">
            <a:extLst>
              <a:ext uri="{FF2B5EF4-FFF2-40B4-BE49-F238E27FC236}">
                <a16:creationId xmlns:a16="http://schemas.microsoft.com/office/drawing/2014/main" id="{DC7E0528-BDE8-B060-989E-A1595F646B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Контейнер за номер на слайда 5">
            <a:extLst>
              <a:ext uri="{FF2B5EF4-FFF2-40B4-BE49-F238E27FC236}">
                <a16:creationId xmlns:a16="http://schemas.microsoft.com/office/drawing/2014/main" id="{40D47659-396E-0B7F-0F0E-D446D20745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71796C-75D4-4829-94F1-6C2166B00F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55242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лавка разд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07EABD0B-B407-E293-800E-C1C2792043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bg-BG"/>
              <a:t>Редакт. стил загл. образец</a:t>
            </a:r>
            <a:endParaRPr lang="en-US"/>
          </a:p>
        </p:txBody>
      </p:sp>
      <p:sp>
        <p:nvSpPr>
          <p:cNvPr id="3" name="Текстов контейнер 2">
            <a:extLst>
              <a:ext uri="{FF2B5EF4-FFF2-40B4-BE49-F238E27FC236}">
                <a16:creationId xmlns:a16="http://schemas.microsoft.com/office/drawing/2014/main" id="{0D4A3399-C88B-FC6D-1CEC-AFBC7CDFF0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4" name="Контейнер за дата 3">
            <a:extLst>
              <a:ext uri="{FF2B5EF4-FFF2-40B4-BE49-F238E27FC236}">
                <a16:creationId xmlns:a16="http://schemas.microsoft.com/office/drawing/2014/main" id="{3EDD0165-91DA-5134-7206-0A1CF68B42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D0DAB5-41D3-47DC-89F5-361ECDFE9A69}" type="datetimeFigureOut">
              <a:rPr lang="en-US" smtClean="0"/>
              <a:t>4/25/2025</a:t>
            </a:fld>
            <a:endParaRPr lang="en-US"/>
          </a:p>
        </p:txBody>
      </p:sp>
      <p:sp>
        <p:nvSpPr>
          <p:cNvPr id="5" name="Контейнер за долния колонтитул 4">
            <a:extLst>
              <a:ext uri="{FF2B5EF4-FFF2-40B4-BE49-F238E27FC236}">
                <a16:creationId xmlns:a16="http://schemas.microsoft.com/office/drawing/2014/main" id="{27349DC7-DECC-0E05-BDCF-03809624EC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Контейнер за номер на слайда 5">
            <a:extLst>
              <a:ext uri="{FF2B5EF4-FFF2-40B4-BE49-F238E27FC236}">
                <a16:creationId xmlns:a16="http://schemas.microsoft.com/office/drawing/2014/main" id="{01F77CEA-9BFD-CF48-6B48-93933B41D1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71796C-75D4-4829-94F1-6C2166B00F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85592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E95DAD04-8139-3F99-4B5E-80D90808E8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  <a:endParaRPr lang="en-US"/>
          </a:p>
        </p:txBody>
      </p:sp>
      <p:sp>
        <p:nvSpPr>
          <p:cNvPr id="3" name="Контейнер за съдържание 2">
            <a:extLst>
              <a:ext uri="{FF2B5EF4-FFF2-40B4-BE49-F238E27FC236}">
                <a16:creationId xmlns:a16="http://schemas.microsoft.com/office/drawing/2014/main" id="{87B40E54-55EA-5D57-5689-51AC0089852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/>
          </a:p>
        </p:txBody>
      </p:sp>
      <p:sp>
        <p:nvSpPr>
          <p:cNvPr id="4" name="Контейнер за съдържание 3">
            <a:extLst>
              <a:ext uri="{FF2B5EF4-FFF2-40B4-BE49-F238E27FC236}">
                <a16:creationId xmlns:a16="http://schemas.microsoft.com/office/drawing/2014/main" id="{1FEBEA32-AD63-B4DE-E643-CDC5341F3D2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/>
          </a:p>
        </p:txBody>
      </p:sp>
      <p:sp>
        <p:nvSpPr>
          <p:cNvPr id="5" name="Контейнер за дата 4">
            <a:extLst>
              <a:ext uri="{FF2B5EF4-FFF2-40B4-BE49-F238E27FC236}">
                <a16:creationId xmlns:a16="http://schemas.microsoft.com/office/drawing/2014/main" id="{5DF33A67-0CA7-99EB-225B-4EF731F88A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D0DAB5-41D3-47DC-89F5-361ECDFE9A69}" type="datetimeFigureOut">
              <a:rPr lang="en-US" smtClean="0"/>
              <a:t>4/25/2025</a:t>
            </a:fld>
            <a:endParaRPr lang="en-US"/>
          </a:p>
        </p:txBody>
      </p:sp>
      <p:sp>
        <p:nvSpPr>
          <p:cNvPr id="6" name="Контейнер за долния колонтитул 5">
            <a:extLst>
              <a:ext uri="{FF2B5EF4-FFF2-40B4-BE49-F238E27FC236}">
                <a16:creationId xmlns:a16="http://schemas.microsoft.com/office/drawing/2014/main" id="{4E970F18-5BDD-449F-9C7D-C74502E40E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Контейнер за номер на слайда 6">
            <a:extLst>
              <a:ext uri="{FF2B5EF4-FFF2-40B4-BE49-F238E27FC236}">
                <a16:creationId xmlns:a16="http://schemas.microsoft.com/office/drawing/2014/main" id="{77B0AEC9-320F-8E79-3D52-82142490FB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71796C-75D4-4829-94F1-6C2166B00F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90707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C1D8BD8C-0B37-9ED2-BC37-11E305BEF5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bg-BG"/>
              <a:t>Редакт. стил загл. образец</a:t>
            </a:r>
            <a:endParaRPr lang="en-US"/>
          </a:p>
        </p:txBody>
      </p:sp>
      <p:sp>
        <p:nvSpPr>
          <p:cNvPr id="3" name="Текстов контейнер 2">
            <a:extLst>
              <a:ext uri="{FF2B5EF4-FFF2-40B4-BE49-F238E27FC236}">
                <a16:creationId xmlns:a16="http://schemas.microsoft.com/office/drawing/2014/main" id="{FED2DD57-DE78-D3CB-0FA1-55A021B44A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4" name="Контейнер за съдържание 3">
            <a:extLst>
              <a:ext uri="{FF2B5EF4-FFF2-40B4-BE49-F238E27FC236}">
                <a16:creationId xmlns:a16="http://schemas.microsoft.com/office/drawing/2014/main" id="{2A95FE0C-3900-D10F-EE77-039A4D4C1EF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/>
          </a:p>
        </p:txBody>
      </p:sp>
      <p:sp>
        <p:nvSpPr>
          <p:cNvPr id="5" name="Текстов контейнер 4">
            <a:extLst>
              <a:ext uri="{FF2B5EF4-FFF2-40B4-BE49-F238E27FC236}">
                <a16:creationId xmlns:a16="http://schemas.microsoft.com/office/drawing/2014/main" id="{96996C61-BC2F-6067-ACA6-812DCC02383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6" name="Контейнер за съдържание 5">
            <a:extLst>
              <a:ext uri="{FF2B5EF4-FFF2-40B4-BE49-F238E27FC236}">
                <a16:creationId xmlns:a16="http://schemas.microsoft.com/office/drawing/2014/main" id="{17D26D33-FBC5-859F-11B0-22F99C1AD87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/>
          </a:p>
        </p:txBody>
      </p:sp>
      <p:sp>
        <p:nvSpPr>
          <p:cNvPr id="7" name="Контейнер за дата 6">
            <a:extLst>
              <a:ext uri="{FF2B5EF4-FFF2-40B4-BE49-F238E27FC236}">
                <a16:creationId xmlns:a16="http://schemas.microsoft.com/office/drawing/2014/main" id="{35829BF0-E705-47E5-5894-9A695525D6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D0DAB5-41D3-47DC-89F5-361ECDFE9A69}" type="datetimeFigureOut">
              <a:rPr lang="en-US" smtClean="0"/>
              <a:t>4/25/2025</a:t>
            </a:fld>
            <a:endParaRPr lang="en-US"/>
          </a:p>
        </p:txBody>
      </p:sp>
      <p:sp>
        <p:nvSpPr>
          <p:cNvPr id="8" name="Контейнер за долния колонтитул 7">
            <a:extLst>
              <a:ext uri="{FF2B5EF4-FFF2-40B4-BE49-F238E27FC236}">
                <a16:creationId xmlns:a16="http://schemas.microsoft.com/office/drawing/2014/main" id="{466E2907-2F8F-317E-B43A-FE226FF4E0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Контейнер за номер на слайда 8">
            <a:extLst>
              <a:ext uri="{FF2B5EF4-FFF2-40B4-BE49-F238E27FC236}">
                <a16:creationId xmlns:a16="http://schemas.microsoft.com/office/drawing/2014/main" id="{5772E218-DDC0-432F-D077-67D00E736C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71796C-75D4-4829-94F1-6C2166B00F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64931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CFABDAF6-A28E-6DD0-9D75-6F04BCCC82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  <a:endParaRPr lang="en-US"/>
          </a:p>
        </p:txBody>
      </p:sp>
      <p:sp>
        <p:nvSpPr>
          <p:cNvPr id="3" name="Контейнер за дата 2">
            <a:extLst>
              <a:ext uri="{FF2B5EF4-FFF2-40B4-BE49-F238E27FC236}">
                <a16:creationId xmlns:a16="http://schemas.microsoft.com/office/drawing/2014/main" id="{AC87FC35-6A52-1CCF-CE57-F92128ECBA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D0DAB5-41D3-47DC-89F5-361ECDFE9A69}" type="datetimeFigureOut">
              <a:rPr lang="en-US" smtClean="0"/>
              <a:t>4/25/2025</a:t>
            </a:fld>
            <a:endParaRPr lang="en-US"/>
          </a:p>
        </p:txBody>
      </p:sp>
      <p:sp>
        <p:nvSpPr>
          <p:cNvPr id="4" name="Контейнер за долния колонтитул 3">
            <a:extLst>
              <a:ext uri="{FF2B5EF4-FFF2-40B4-BE49-F238E27FC236}">
                <a16:creationId xmlns:a16="http://schemas.microsoft.com/office/drawing/2014/main" id="{A5B65F05-F9BE-DFC5-5DDB-67ADFDAD87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Контейнер за номер на слайда 4">
            <a:extLst>
              <a:ext uri="{FF2B5EF4-FFF2-40B4-BE49-F238E27FC236}">
                <a16:creationId xmlns:a16="http://schemas.microsoft.com/office/drawing/2014/main" id="{4E95588D-2145-DDF8-81EA-4E25118468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71796C-75D4-4829-94F1-6C2166B00F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88942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дата 1">
            <a:extLst>
              <a:ext uri="{FF2B5EF4-FFF2-40B4-BE49-F238E27FC236}">
                <a16:creationId xmlns:a16="http://schemas.microsoft.com/office/drawing/2014/main" id="{A182F65A-F266-E1C2-EFDF-6F0194E072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D0DAB5-41D3-47DC-89F5-361ECDFE9A69}" type="datetimeFigureOut">
              <a:rPr lang="en-US" smtClean="0"/>
              <a:t>4/25/2025</a:t>
            </a:fld>
            <a:endParaRPr lang="en-US"/>
          </a:p>
        </p:txBody>
      </p:sp>
      <p:sp>
        <p:nvSpPr>
          <p:cNvPr id="3" name="Контейнер за долния колонтитул 2">
            <a:extLst>
              <a:ext uri="{FF2B5EF4-FFF2-40B4-BE49-F238E27FC236}">
                <a16:creationId xmlns:a16="http://schemas.microsoft.com/office/drawing/2014/main" id="{2BAC66CF-8F51-2AB6-5DBF-3CCA8D59FC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Контейнер за номер на слайда 3">
            <a:extLst>
              <a:ext uri="{FF2B5EF4-FFF2-40B4-BE49-F238E27FC236}">
                <a16:creationId xmlns:a16="http://schemas.microsoft.com/office/drawing/2014/main" id="{53A86B15-427D-F15B-C0D8-F1801EC1B5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71796C-75D4-4829-94F1-6C2166B00F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64210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C7323714-4C38-A9D4-7600-395A3AFDBD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bg-BG"/>
              <a:t>Редакт. стил загл. образец</a:t>
            </a:r>
            <a:endParaRPr lang="en-US"/>
          </a:p>
        </p:txBody>
      </p:sp>
      <p:sp>
        <p:nvSpPr>
          <p:cNvPr id="3" name="Контейнер за съдържание 2">
            <a:extLst>
              <a:ext uri="{FF2B5EF4-FFF2-40B4-BE49-F238E27FC236}">
                <a16:creationId xmlns:a16="http://schemas.microsoft.com/office/drawing/2014/main" id="{BB93A956-1A00-DDC5-993C-E3521F5B6F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/>
          </a:p>
        </p:txBody>
      </p:sp>
      <p:sp>
        <p:nvSpPr>
          <p:cNvPr id="4" name="Текстов контейнер 3">
            <a:extLst>
              <a:ext uri="{FF2B5EF4-FFF2-40B4-BE49-F238E27FC236}">
                <a16:creationId xmlns:a16="http://schemas.microsoft.com/office/drawing/2014/main" id="{A6EA52DC-3D6C-7ED5-879A-22F4F473BC9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5" name="Контейнер за дата 4">
            <a:extLst>
              <a:ext uri="{FF2B5EF4-FFF2-40B4-BE49-F238E27FC236}">
                <a16:creationId xmlns:a16="http://schemas.microsoft.com/office/drawing/2014/main" id="{94001E15-0513-832F-F422-843DC1AADE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D0DAB5-41D3-47DC-89F5-361ECDFE9A69}" type="datetimeFigureOut">
              <a:rPr lang="en-US" smtClean="0"/>
              <a:t>4/25/2025</a:t>
            </a:fld>
            <a:endParaRPr lang="en-US"/>
          </a:p>
        </p:txBody>
      </p:sp>
      <p:sp>
        <p:nvSpPr>
          <p:cNvPr id="6" name="Контейнер за долния колонтитул 5">
            <a:extLst>
              <a:ext uri="{FF2B5EF4-FFF2-40B4-BE49-F238E27FC236}">
                <a16:creationId xmlns:a16="http://schemas.microsoft.com/office/drawing/2014/main" id="{D9206733-4472-FA51-A322-F0173ABEB2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Контейнер за номер на слайда 6">
            <a:extLst>
              <a:ext uri="{FF2B5EF4-FFF2-40B4-BE49-F238E27FC236}">
                <a16:creationId xmlns:a16="http://schemas.microsoft.com/office/drawing/2014/main" id="{5C140177-1F1B-9938-146B-645A6AB81F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71796C-75D4-4829-94F1-6C2166B00F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23564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FA33B6FD-5406-A7D3-E6A1-970120C05A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bg-BG"/>
              <a:t>Редакт. стил загл. образец</a:t>
            </a:r>
            <a:endParaRPr lang="en-US"/>
          </a:p>
        </p:txBody>
      </p:sp>
      <p:sp>
        <p:nvSpPr>
          <p:cNvPr id="3" name="Контейнер за картина 2">
            <a:extLst>
              <a:ext uri="{FF2B5EF4-FFF2-40B4-BE49-F238E27FC236}">
                <a16:creationId xmlns:a16="http://schemas.microsoft.com/office/drawing/2014/main" id="{61064E18-5E41-E10F-1BF3-98A755653C0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Текстов контейнер 3">
            <a:extLst>
              <a:ext uri="{FF2B5EF4-FFF2-40B4-BE49-F238E27FC236}">
                <a16:creationId xmlns:a16="http://schemas.microsoft.com/office/drawing/2014/main" id="{7CD78202-838B-35E1-7043-20AB4B08FA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5" name="Контейнер за дата 4">
            <a:extLst>
              <a:ext uri="{FF2B5EF4-FFF2-40B4-BE49-F238E27FC236}">
                <a16:creationId xmlns:a16="http://schemas.microsoft.com/office/drawing/2014/main" id="{6BF00D57-F8F3-5E3B-6FAC-870E5526C3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D0DAB5-41D3-47DC-89F5-361ECDFE9A69}" type="datetimeFigureOut">
              <a:rPr lang="en-US" smtClean="0"/>
              <a:t>4/25/2025</a:t>
            </a:fld>
            <a:endParaRPr lang="en-US"/>
          </a:p>
        </p:txBody>
      </p:sp>
      <p:sp>
        <p:nvSpPr>
          <p:cNvPr id="6" name="Контейнер за долния колонтитул 5">
            <a:extLst>
              <a:ext uri="{FF2B5EF4-FFF2-40B4-BE49-F238E27FC236}">
                <a16:creationId xmlns:a16="http://schemas.microsoft.com/office/drawing/2014/main" id="{F057D867-41D1-965F-F5E1-ACFBE2C415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Контейнер за номер на слайда 6">
            <a:extLst>
              <a:ext uri="{FF2B5EF4-FFF2-40B4-BE49-F238E27FC236}">
                <a16:creationId xmlns:a16="http://schemas.microsoft.com/office/drawing/2014/main" id="{ECAF3ACA-EC98-7B52-3A92-38A7D15303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71796C-75D4-4829-94F1-6C2166B00F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35607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857F410D-FDF2-EFBC-16DA-9E2793833B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  <a:endParaRPr lang="en-US"/>
          </a:p>
        </p:txBody>
      </p:sp>
      <p:sp>
        <p:nvSpPr>
          <p:cNvPr id="3" name="Контейнер за вертикален текст 2">
            <a:extLst>
              <a:ext uri="{FF2B5EF4-FFF2-40B4-BE49-F238E27FC236}">
                <a16:creationId xmlns:a16="http://schemas.microsoft.com/office/drawing/2014/main" id="{D7E9A9B9-463B-8039-5513-24C9439E646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/>
          </a:p>
        </p:txBody>
      </p:sp>
      <p:sp>
        <p:nvSpPr>
          <p:cNvPr id="4" name="Контейнер за дата 3">
            <a:extLst>
              <a:ext uri="{FF2B5EF4-FFF2-40B4-BE49-F238E27FC236}">
                <a16:creationId xmlns:a16="http://schemas.microsoft.com/office/drawing/2014/main" id="{4A0A0D42-9009-0E33-2128-62D0ECF444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D0DAB5-41D3-47DC-89F5-361ECDFE9A69}" type="datetimeFigureOut">
              <a:rPr lang="en-US" smtClean="0"/>
              <a:t>4/25/2025</a:t>
            </a:fld>
            <a:endParaRPr lang="en-US"/>
          </a:p>
        </p:txBody>
      </p:sp>
      <p:sp>
        <p:nvSpPr>
          <p:cNvPr id="5" name="Контейнер за долния колонтитул 4">
            <a:extLst>
              <a:ext uri="{FF2B5EF4-FFF2-40B4-BE49-F238E27FC236}">
                <a16:creationId xmlns:a16="http://schemas.microsoft.com/office/drawing/2014/main" id="{717CB134-43F1-FD82-7C53-E67DB601FE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Контейнер за номер на слайда 5">
            <a:extLst>
              <a:ext uri="{FF2B5EF4-FFF2-40B4-BE49-F238E27FC236}">
                <a16:creationId xmlns:a16="http://schemas.microsoft.com/office/drawing/2014/main" id="{146CD864-5E84-B504-9036-ED96402F5B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71796C-75D4-4829-94F1-6C2166B00F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96299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но заглавие 1">
            <a:extLst>
              <a:ext uri="{FF2B5EF4-FFF2-40B4-BE49-F238E27FC236}">
                <a16:creationId xmlns:a16="http://schemas.microsoft.com/office/drawing/2014/main" id="{E36C750D-2FBC-408C-AD39-C6BFED001DF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bg-BG"/>
              <a:t>Редакт. стил загл. образец</a:t>
            </a:r>
            <a:endParaRPr lang="en-US"/>
          </a:p>
        </p:txBody>
      </p:sp>
      <p:sp>
        <p:nvSpPr>
          <p:cNvPr id="3" name="Контейнер за вертикален текст 2">
            <a:extLst>
              <a:ext uri="{FF2B5EF4-FFF2-40B4-BE49-F238E27FC236}">
                <a16:creationId xmlns:a16="http://schemas.microsoft.com/office/drawing/2014/main" id="{738727DF-5DF4-6974-319D-6FF6BE4B841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/>
          </a:p>
        </p:txBody>
      </p:sp>
      <p:sp>
        <p:nvSpPr>
          <p:cNvPr id="4" name="Контейнер за дата 3">
            <a:extLst>
              <a:ext uri="{FF2B5EF4-FFF2-40B4-BE49-F238E27FC236}">
                <a16:creationId xmlns:a16="http://schemas.microsoft.com/office/drawing/2014/main" id="{36D006EC-E25E-6226-4251-C945960B26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D0DAB5-41D3-47DC-89F5-361ECDFE9A69}" type="datetimeFigureOut">
              <a:rPr lang="en-US" smtClean="0"/>
              <a:t>4/25/2025</a:t>
            </a:fld>
            <a:endParaRPr lang="en-US"/>
          </a:p>
        </p:txBody>
      </p:sp>
      <p:sp>
        <p:nvSpPr>
          <p:cNvPr id="5" name="Контейнер за долния колонтитул 4">
            <a:extLst>
              <a:ext uri="{FF2B5EF4-FFF2-40B4-BE49-F238E27FC236}">
                <a16:creationId xmlns:a16="http://schemas.microsoft.com/office/drawing/2014/main" id="{00E5FCE8-990E-DC9C-B92C-437ABEAEBA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Контейнер за номер на слайда 5">
            <a:extLst>
              <a:ext uri="{FF2B5EF4-FFF2-40B4-BE49-F238E27FC236}">
                <a16:creationId xmlns:a16="http://schemas.microsoft.com/office/drawing/2014/main" id="{F1650064-3968-EAA6-FAB0-3663B80AA2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71796C-75D4-4829-94F1-6C2166B00F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53489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заглавие 1">
            <a:extLst>
              <a:ext uri="{FF2B5EF4-FFF2-40B4-BE49-F238E27FC236}">
                <a16:creationId xmlns:a16="http://schemas.microsoft.com/office/drawing/2014/main" id="{F6244E44-0E55-F4EB-9B53-7E07F08D12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bg-BG"/>
              <a:t>Редакт. стил загл. образец</a:t>
            </a:r>
            <a:endParaRPr lang="en-US"/>
          </a:p>
        </p:txBody>
      </p:sp>
      <p:sp>
        <p:nvSpPr>
          <p:cNvPr id="3" name="Текстов контейнер 2">
            <a:extLst>
              <a:ext uri="{FF2B5EF4-FFF2-40B4-BE49-F238E27FC236}">
                <a16:creationId xmlns:a16="http://schemas.microsoft.com/office/drawing/2014/main" id="{A918C0EF-A1DE-5A65-C574-B6728DE7B7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/>
          </a:p>
        </p:txBody>
      </p:sp>
      <p:sp>
        <p:nvSpPr>
          <p:cNvPr id="4" name="Контейнер за дата 3">
            <a:extLst>
              <a:ext uri="{FF2B5EF4-FFF2-40B4-BE49-F238E27FC236}">
                <a16:creationId xmlns:a16="http://schemas.microsoft.com/office/drawing/2014/main" id="{C6F07B75-C973-1595-E904-460A6FF6495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D0DAB5-41D3-47DC-89F5-361ECDFE9A69}" type="datetimeFigureOut">
              <a:rPr lang="en-US" smtClean="0"/>
              <a:t>4/25/2025</a:t>
            </a:fld>
            <a:endParaRPr lang="en-US"/>
          </a:p>
        </p:txBody>
      </p:sp>
      <p:sp>
        <p:nvSpPr>
          <p:cNvPr id="5" name="Контейнер за долния колонтитул 4">
            <a:extLst>
              <a:ext uri="{FF2B5EF4-FFF2-40B4-BE49-F238E27FC236}">
                <a16:creationId xmlns:a16="http://schemas.microsoft.com/office/drawing/2014/main" id="{8D483E66-2C29-09F2-B20E-723D66F1BBA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Контейнер за номер на слайда 5">
            <a:extLst>
              <a:ext uri="{FF2B5EF4-FFF2-40B4-BE49-F238E27FC236}">
                <a16:creationId xmlns:a16="http://schemas.microsoft.com/office/drawing/2014/main" id="{820F82C8-90F8-4FD3-BDF0-EF47525770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71796C-75D4-4829-94F1-6C2166B00F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89928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odz1_pl@abv.bg" TargetMode="External"/><Relationship Id="rId7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7" Type="http://schemas.openxmlformats.org/officeDocument/2006/relationships/image" Target="../media/image20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fif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jfif"/><Relationship Id="rId4" Type="http://schemas.openxmlformats.org/officeDocument/2006/relationships/image" Target="../media/image22.jfi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fif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jfif"/><Relationship Id="rId5" Type="http://schemas.openxmlformats.org/officeDocument/2006/relationships/image" Target="../media/image23.jfif"/><Relationship Id="rId4" Type="http://schemas.openxmlformats.org/officeDocument/2006/relationships/image" Target="../media/image21.jfi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29.jf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jfif"/><Relationship Id="rId5" Type="http://schemas.openxmlformats.org/officeDocument/2006/relationships/image" Target="../media/image27.jpg"/><Relationship Id="rId4" Type="http://schemas.openxmlformats.org/officeDocument/2006/relationships/image" Target="../media/image26.jfi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fif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45.jfif"/><Relationship Id="rId7" Type="http://schemas.openxmlformats.org/officeDocument/2006/relationships/image" Target="../media/image4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Relationship Id="rId9" Type="http://schemas.openxmlformats.org/officeDocument/2006/relationships/image" Target="../media/image5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Картина 12">
            <a:extLst>
              <a:ext uri="{FF2B5EF4-FFF2-40B4-BE49-F238E27FC236}">
                <a16:creationId xmlns:a16="http://schemas.microsoft.com/office/drawing/2014/main" id="{9D99B7D3-467F-BCB5-EDFD-89737FA754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DCF6CD56-34A6-E5AE-3272-68E0F0CE784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23101" y="2123820"/>
            <a:ext cx="9144000" cy="2424501"/>
          </a:xfrm>
        </p:spPr>
        <p:txBody>
          <a:bodyPr>
            <a:normAutofit fontScale="90000"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altLang="bg-BG" sz="1800" b="0" i="0" u="none" strike="noStrike" kern="1200" cap="none" spc="0" normalizeH="0" baseline="0" noProof="0" dirty="0">
                <a:ln>
                  <a:noFill/>
                </a:ln>
                <a:solidFill>
                  <a:srgbClr val="EA042A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гр. Плевен </a:t>
            </a:r>
            <a:r>
              <a:rPr kumimoji="0" lang="bg-BG" altLang="bg-BG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EA042A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ул</a:t>
            </a:r>
            <a:r>
              <a:rPr kumimoji="0" lang="bg-BG" altLang="bg-BG" sz="1800" b="0" i="0" u="none" strike="noStrike" kern="1200" cap="none" spc="0" normalizeH="0" baseline="0" noProof="0" dirty="0">
                <a:ln>
                  <a:noFill/>
                </a:ln>
                <a:solidFill>
                  <a:srgbClr val="EA042A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.“</a:t>
            </a:r>
            <a:r>
              <a:rPr kumimoji="0" lang="bg-BG" altLang="bg-BG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EA042A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Лозенка</a:t>
            </a:r>
            <a:r>
              <a:rPr kumimoji="0" lang="bg-BG" altLang="bg-BG" sz="1800" b="0" i="0" u="none" strike="noStrike" kern="1200" cap="none" spc="0" normalizeH="0" baseline="0" noProof="0" dirty="0">
                <a:ln>
                  <a:noFill/>
                </a:ln>
                <a:solidFill>
                  <a:srgbClr val="EA042A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“ 62</a:t>
            </a:r>
            <a:br>
              <a:rPr kumimoji="0" lang="bg-BG" altLang="bg-BG" sz="1800" b="0" i="0" u="none" strike="noStrike" kern="1200" cap="none" spc="0" normalizeH="0" baseline="0" noProof="0" dirty="0">
                <a:ln>
                  <a:noFill/>
                </a:ln>
                <a:solidFill>
                  <a:srgbClr val="EA042A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</a:br>
            <a:r>
              <a:rPr kumimoji="0" lang="en-US" altLang="bg-BG" sz="1800" b="0" i="0" u="none" strike="noStrike" kern="1200" cap="none" spc="0" normalizeH="0" baseline="0" noProof="0" dirty="0">
                <a:ln>
                  <a:noFill/>
                </a:ln>
                <a:solidFill>
                  <a:srgbClr val="EA042A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  <a:hlinkClick r:id="rId3"/>
              </a:rPr>
              <a:t>odz1_pl@abv.bg</a:t>
            </a:r>
            <a:r>
              <a:rPr kumimoji="0" lang="en-US" altLang="bg-BG" sz="1800" b="0" i="0" u="none" strike="noStrike" kern="1200" cap="none" spc="0" normalizeH="0" baseline="0" noProof="0" dirty="0">
                <a:ln>
                  <a:noFill/>
                </a:ln>
                <a:solidFill>
                  <a:srgbClr val="EA042A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, </a:t>
            </a:r>
            <a:br>
              <a:rPr kumimoji="0" lang="en-US" altLang="bg-BG" sz="1800" b="0" i="0" u="none" strike="noStrike" kern="1200" cap="none" spc="0" normalizeH="0" baseline="0" noProof="0" dirty="0">
                <a:ln>
                  <a:noFill/>
                </a:ln>
                <a:solidFill>
                  <a:srgbClr val="EA042A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</a:br>
            <a:r>
              <a:rPr kumimoji="0" lang="en-US" altLang="bg-BG" sz="1800" b="0" i="0" u="none" strike="noStrike" kern="1200" cap="none" spc="0" normalizeH="0" baseline="0" noProof="0" dirty="0">
                <a:ln>
                  <a:noFill/>
                </a:ln>
                <a:solidFill>
                  <a:srgbClr val="EA042A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dg - </a:t>
            </a:r>
            <a:r>
              <a:rPr kumimoji="0" lang="en-US" altLang="bg-BG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EA042A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slaveiche</a:t>
            </a:r>
            <a:r>
              <a:rPr kumimoji="0" lang="en-US" altLang="bg-BG" sz="1800" b="0" i="0" u="none" strike="noStrike" kern="1200" cap="none" spc="0" normalizeH="0" baseline="0" noProof="0" dirty="0">
                <a:ln>
                  <a:noFill/>
                </a:ln>
                <a:solidFill>
                  <a:srgbClr val="EA042A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– </a:t>
            </a:r>
            <a:r>
              <a:rPr kumimoji="0" lang="en-US" altLang="bg-BG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EA042A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pleven.com</a:t>
            </a:r>
            <a:r>
              <a:rPr kumimoji="0" lang="bg-BG" altLang="bg-BG" sz="1800" b="0" i="0" u="none" strike="noStrike" kern="1200" cap="none" spc="0" normalizeH="0" baseline="0" noProof="0" dirty="0">
                <a:ln>
                  <a:noFill/>
                </a:ln>
                <a:solidFill>
                  <a:srgbClr val="EA042A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/>
            </a:r>
            <a:br>
              <a:rPr kumimoji="0" lang="bg-BG" altLang="bg-BG" sz="1800" b="0" i="0" u="none" strike="noStrike" kern="1200" cap="none" spc="0" normalizeH="0" baseline="0" noProof="0" dirty="0">
                <a:ln>
                  <a:noFill/>
                </a:ln>
                <a:solidFill>
                  <a:srgbClr val="EA042A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</a:br>
            <a:r>
              <a:rPr kumimoji="0" lang="bg-BG" altLang="en-US" sz="2400" b="1" i="1" u="sng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Работа по вътрешен творчески проект </a:t>
            </a:r>
            <a:r>
              <a:rPr kumimoji="0" lang="bg-BG" altLang="en-US" sz="2400" b="1" i="1" u="sng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„</a:t>
            </a:r>
            <a:r>
              <a:rPr lang="bg-BG" altLang="en-US" sz="2400" b="1" i="1" u="sng" kern="0" noProof="0" dirty="0" smtClean="0">
                <a:solidFill>
                  <a:srgbClr val="FF0000"/>
                </a:solidFill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Екологична приказка</a:t>
            </a:r>
            <a:r>
              <a:rPr kumimoji="0" lang="bg-BG" altLang="en-US" sz="2400" b="1" i="1" u="sng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“ </a:t>
            </a:r>
            <a:r>
              <a:rPr lang="bg-BG" altLang="en-US" sz="2400" b="1" i="1" u="sng" kern="0" dirty="0" smtClean="0">
                <a:solidFill>
                  <a:srgbClr val="FF0000"/>
                </a:solidFill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НП „Хубаво е в детската градина“</a:t>
            </a:r>
            <a:r>
              <a:rPr lang="bg-BG" altLang="en-US" sz="2400" b="1" i="1" u="sng" kern="0" dirty="0">
                <a:solidFill>
                  <a:srgbClr val="FF0000"/>
                </a:solidFill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bg-BG" altLang="en-US" sz="2400" b="1" i="1" u="sng" kern="0" dirty="0">
                <a:solidFill>
                  <a:srgbClr val="FF0000"/>
                </a:solidFill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bg-BG" altLang="en-US" sz="2400" b="1" i="1" u="sng" kern="0" dirty="0" smtClean="0">
                <a:solidFill>
                  <a:srgbClr val="FF0000"/>
                </a:solidFill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</a:t>
            </a:r>
            <a:r>
              <a:rPr kumimoji="0" lang="bg-BG" altLang="en-US" sz="2400" b="1" i="1" u="sng" strike="noStrike" kern="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рупа</a:t>
            </a:r>
            <a:r>
              <a:rPr kumimoji="0" lang="bg-BG" altLang="en-US" sz="2400" b="1" i="1" u="sng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bg-BG" altLang="en-US" sz="2400" b="1" i="1" u="sng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„Дъга“ през учебна 2024-2025 година.</a:t>
            </a:r>
            <a:r>
              <a:rPr kumimoji="0" lang="bg-BG" altLang="bg-BG" sz="2400" b="0" i="0" u="sng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kumimoji="0" lang="bg-BG" altLang="bg-BG" sz="2400" b="0" i="0" u="sng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US" dirty="0"/>
          </a:p>
        </p:txBody>
      </p:sp>
      <p:pic>
        <p:nvPicPr>
          <p:cNvPr id="4" name="Картина 3">
            <a:extLst>
              <a:ext uri="{FF2B5EF4-FFF2-40B4-BE49-F238E27FC236}">
                <a16:creationId xmlns:a16="http://schemas.microsoft.com/office/drawing/2014/main" id="{F42DC8C5-F284-678B-4DFC-72C0980075B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46202" y="1280557"/>
            <a:ext cx="6005080" cy="573074"/>
          </a:xfrm>
          <a:prstGeom prst="rect">
            <a:avLst/>
          </a:prstGeom>
        </p:spPr>
      </p:pic>
      <p:pic>
        <p:nvPicPr>
          <p:cNvPr id="6" name="Картина 5">
            <a:extLst>
              <a:ext uri="{FF2B5EF4-FFF2-40B4-BE49-F238E27FC236}">
                <a16:creationId xmlns:a16="http://schemas.microsoft.com/office/drawing/2014/main" id="{189BAD54-FA42-1B03-9566-E66398DBD8D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05698" y="174135"/>
            <a:ext cx="6211547" cy="1237594"/>
          </a:xfrm>
          <a:prstGeom prst="rect">
            <a:avLst/>
          </a:prstGeom>
        </p:spPr>
      </p:pic>
      <p:pic>
        <p:nvPicPr>
          <p:cNvPr id="7" name="Картина 6">
            <a:extLst>
              <a:ext uri="{FF2B5EF4-FFF2-40B4-BE49-F238E27FC236}">
                <a16:creationId xmlns:a16="http://schemas.microsoft.com/office/drawing/2014/main" id="{ADA1213D-0F6C-41C4-1C0B-02FA34155DB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2273" y="478388"/>
            <a:ext cx="1761656" cy="1490067"/>
          </a:xfrm>
          <a:prstGeom prst="rect">
            <a:avLst/>
          </a:prstGeom>
        </p:spPr>
      </p:pic>
      <p:pic>
        <p:nvPicPr>
          <p:cNvPr id="9" name="Картина 8">
            <a:extLst>
              <a:ext uri="{FF2B5EF4-FFF2-40B4-BE49-F238E27FC236}">
                <a16:creationId xmlns:a16="http://schemas.microsoft.com/office/drawing/2014/main" id="{0CA7B288-45A8-B1C4-2F50-9DE0384F775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2038" y="3789086"/>
            <a:ext cx="3807924" cy="24916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05407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Картина 3">
            <a:extLst>
              <a:ext uri="{FF2B5EF4-FFF2-40B4-BE49-F238E27FC236}">
                <a16:creationId xmlns:a16="http://schemas.microsoft.com/office/drawing/2014/main" id="{846A7759-BE70-9FE0-37E0-276111992D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3" name="Контейнер за съдържание 2">
            <a:extLst>
              <a:ext uri="{FF2B5EF4-FFF2-40B4-BE49-F238E27FC236}">
                <a16:creationId xmlns:a16="http://schemas.microsoft.com/office/drawing/2014/main" id="{9DAD01B5-D789-1CA4-C460-94EDD01CA7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0624" y="481666"/>
            <a:ext cx="10515600" cy="4351338"/>
          </a:xfrm>
        </p:spPr>
        <p:txBody>
          <a:bodyPr/>
          <a:lstStyle/>
          <a:p>
            <a:pPr marL="0" indent="0" algn="just">
              <a:buNone/>
            </a:pPr>
            <a:r>
              <a:rPr kumimoji="0" lang="bg-BG" altLang="en-US" b="1" i="1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Цел</a:t>
            </a:r>
            <a:r>
              <a:rPr kumimoji="0" lang="bg-BG" altLang="en-US" b="1" i="1" u="none" strike="noStrike" kern="1200" cap="none" spc="0" normalizeH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на проекта:</a:t>
            </a:r>
            <a:r>
              <a:rPr kumimoji="0" lang="bg-BG" altLang="en-US" b="1" i="1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-BG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Обогатяване на емоционалния и сетивния опит на децата, увеличаване на обема на представите им за заобикалящата действителност, разширяване на кръгозора им. Развитие речта на децата, </a:t>
            </a:r>
            <a:r>
              <a:rPr lang="bg-BG" i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-BG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обогатяване на речника. Мотивиране на родителите </a:t>
            </a:r>
            <a:r>
              <a:rPr lang="bg-BG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</a:t>
            </a:r>
            <a:r>
              <a:rPr lang="bg-BG" i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-BG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</a:t>
            </a:r>
            <a:r>
              <a:rPr lang="ru-RU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риобщаване</a:t>
            </a:r>
            <a:r>
              <a:rPr lang="ru-RU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на </a:t>
            </a:r>
            <a:r>
              <a:rPr lang="ru-RU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родителите</a:t>
            </a:r>
            <a:r>
              <a:rPr lang="ru-RU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към</a:t>
            </a:r>
            <a:r>
              <a:rPr lang="ru-RU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дейността</a:t>
            </a:r>
            <a:r>
              <a:rPr lang="ru-RU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на </a:t>
            </a:r>
            <a:r>
              <a:rPr lang="ru-RU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детската</a:t>
            </a:r>
            <a:r>
              <a:rPr lang="ru-RU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-BG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градина.</a:t>
            </a:r>
            <a:endParaRPr lang="en-US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pic>
        <p:nvPicPr>
          <p:cNvPr id="2050" name="Picture 2" descr="Презентация на шаблони на Microsoft PowerPoint Ppt SlideShare, съберете се,  изкуство, карикатура png | PNGEgg">
            <a:extLst>
              <a:ext uri="{FF2B5EF4-FFF2-40B4-BE49-F238E27FC236}">
                <a16:creationId xmlns:a16="http://schemas.microsoft.com/office/drawing/2014/main" id="{60BB5F36-2D2C-1A11-4A0C-742764E22D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7702" y="3854450"/>
            <a:ext cx="8572500" cy="2638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741096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Картина 3">
            <a:extLst>
              <a:ext uri="{FF2B5EF4-FFF2-40B4-BE49-F238E27FC236}">
                <a16:creationId xmlns:a16="http://schemas.microsoft.com/office/drawing/2014/main" id="{F2A5BFF8-6B14-3B51-44C6-5A3017FA7C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3" name="Контейнер за съдържание 2">
            <a:extLst>
              <a:ext uri="{FF2B5EF4-FFF2-40B4-BE49-F238E27FC236}">
                <a16:creationId xmlns:a16="http://schemas.microsoft.com/office/drawing/2014/main" id="{4615CBE7-CC95-C9F4-0B73-601AE73085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26490"/>
            <a:ext cx="10515600" cy="4351338"/>
          </a:xfrm>
        </p:spPr>
        <p:txBody>
          <a:bodyPr>
            <a:normAutofit fontScale="25000" lnSpcReduction="20000"/>
          </a:bodyPr>
          <a:lstStyle/>
          <a:p>
            <a:pPr algn="just">
              <a:spcBef>
                <a:spcPts val="0"/>
              </a:spcBef>
              <a:spcAft>
                <a:spcPts val="1000"/>
              </a:spcAft>
              <a:defRPr/>
            </a:pPr>
            <a:r>
              <a:rPr kumimoji="0" lang="bg-BG" altLang="en-US" sz="88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Чрез реализиране на всички заложени по проекта дейности, бяха постигнати заложените</a:t>
            </a:r>
            <a:r>
              <a:rPr kumimoji="0" lang="bg-BG" altLang="en-US" sz="8800" b="1" i="1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очаквани резултати. </a:t>
            </a:r>
          </a:p>
          <a:p>
            <a:pPr marL="342900" lvl="0" indent="-342900" algn="just">
              <a:spcAft>
                <a:spcPts val="1000"/>
              </a:spcAft>
              <a:buFont typeface="Wingdings" panose="05000000000000000000" pitchFamily="2" charset="2"/>
              <a:buChar char=""/>
            </a:pPr>
            <a:r>
              <a:rPr lang="bg-BG" sz="88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 децата - </a:t>
            </a:r>
            <a:r>
              <a:rPr lang="bg-BG" sz="88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удовлетворяване на базовите потребности на детето (чувство на безопасност, уважение към себе си и околните); Чрез креативността децата да постигнат себеизразяване, да се справят с чувства, емоции и нови ситуации; подхранване когнитивното и социално развитие на децата, помагайки им да изградят критично мислене и да реагират неочаквано в проблемни ситуации, които да решат по-лесно.</a:t>
            </a:r>
            <a:endParaRPr lang="en-US" sz="8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spcAft>
                <a:spcPts val="1000"/>
              </a:spcAft>
              <a:buFont typeface="Wingdings" panose="05000000000000000000" pitchFamily="2" charset="2"/>
              <a:buChar char=""/>
            </a:pPr>
            <a:r>
              <a:rPr lang="bg-BG" sz="88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 родителите – </a:t>
            </a:r>
            <a:r>
              <a:rPr lang="bg-BG" sz="88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Формиране на активна родителска позиция; Активно включване на родителите в различни мероприятия за укрепване сътрудничеството с детската градина;</a:t>
            </a:r>
            <a:r>
              <a:rPr lang="bg-BG" sz="8800" dirty="0">
                <a:solidFill>
                  <a:srgbClr val="222222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endParaRPr lang="en-US" sz="8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spcAft>
                <a:spcPts val="1000"/>
              </a:spcAft>
              <a:buFont typeface="Wingdings" panose="05000000000000000000" pitchFamily="2" charset="2"/>
              <a:buChar char=""/>
            </a:pPr>
            <a:r>
              <a:rPr lang="bg-BG" sz="88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 педагозите – </a:t>
            </a:r>
            <a:r>
              <a:rPr lang="bg-BG" sz="88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Повишаване квалификацията на педагозите за придобиване на практически умения за приложение на усвоените знания в различни ситуации;</a:t>
            </a:r>
            <a:endParaRPr lang="en-US" sz="8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spcAft>
                <a:spcPts val="1000"/>
              </a:spcAft>
              <a:buFont typeface="Wingdings" panose="05000000000000000000" pitchFamily="2" charset="2"/>
              <a:buChar char=""/>
            </a:pPr>
            <a:r>
              <a:rPr lang="bg-BG" sz="88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 детската градина – </a:t>
            </a:r>
            <a:r>
              <a:rPr lang="bg-BG" sz="88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Повишаване социалният статус на детската градина; Да се усвои единна за семейството и детската  градина система от правила и изисквания за здравословен начин на живот и екологично поведение;</a:t>
            </a:r>
            <a:endParaRPr lang="en-US" sz="8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spcAft>
                <a:spcPts val="1000"/>
              </a:spcAft>
              <a:buFont typeface="Wingdings" panose="05000000000000000000" pitchFamily="2" charset="2"/>
              <a:buChar char=""/>
            </a:pPr>
            <a:r>
              <a:rPr lang="bg-BG" sz="88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 партньорите, институциите - </a:t>
            </a:r>
            <a:r>
              <a:rPr lang="bg-BG" sz="88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Работещо партньорство в интерес на детето и неговото пълноценно развитие.</a:t>
            </a:r>
            <a:endParaRPr lang="en-US" sz="8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25649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Картина 3">
            <a:extLst>
              <a:ext uri="{FF2B5EF4-FFF2-40B4-BE49-F238E27FC236}">
                <a16:creationId xmlns:a16="http://schemas.microsoft.com/office/drawing/2014/main" id="{C66CA813-3012-5B16-0E12-61A7F02F19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3" name="Контейнер за съдържание 2">
            <a:extLst>
              <a:ext uri="{FF2B5EF4-FFF2-40B4-BE49-F238E27FC236}">
                <a16:creationId xmlns:a16="http://schemas.microsoft.com/office/drawing/2014/main" id="{43F08FF6-403E-D35A-29F2-5816279B97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678283"/>
            <a:ext cx="10515600" cy="4351338"/>
          </a:xfrm>
        </p:spPr>
        <p:txBody>
          <a:bodyPr>
            <a:normAutofit fontScale="25000" lnSpcReduction="20000"/>
          </a:bodyPr>
          <a:lstStyle/>
          <a:p>
            <a:pPr lvl="0" algn="just">
              <a:lnSpc>
                <a:spcPct val="115000"/>
              </a:lnSpc>
              <a:spcAft>
                <a:spcPts val="1000"/>
              </a:spcAft>
            </a:pPr>
            <a:r>
              <a:rPr lang="bg-BG" sz="80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Бяха обхванати всички целеви групи, заложени в проекта:</a:t>
            </a:r>
            <a:endParaRPr lang="en-US" sz="7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Font typeface="Wingdings" panose="05000000000000000000" pitchFamily="2" charset="2"/>
              <a:buChar char=""/>
            </a:pPr>
            <a:r>
              <a:rPr lang="bg-BG" sz="80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Децата от втора група „Дъга“.</a:t>
            </a:r>
            <a:endParaRPr lang="en-US" sz="7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Font typeface="Wingdings" panose="05000000000000000000" pitchFamily="2" charset="2"/>
              <a:buChar char=""/>
            </a:pPr>
            <a:r>
              <a:rPr lang="bg-BG" sz="80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Родителите на децата от втора група „Дъга“.</a:t>
            </a:r>
            <a:endParaRPr lang="en-US" sz="7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Font typeface="Wingdings" panose="05000000000000000000" pitchFamily="2" charset="2"/>
              <a:buChar char=""/>
            </a:pPr>
            <a:r>
              <a:rPr lang="bg-BG" sz="80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Педагозите от втора група „Дъга“.</a:t>
            </a:r>
            <a:endParaRPr lang="en-US" sz="7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Font typeface="Wingdings" panose="05000000000000000000" pitchFamily="2" charset="2"/>
              <a:buChar char=""/>
            </a:pPr>
            <a:r>
              <a:rPr lang="bg-BG" sz="80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Учител по музика с дейности в ателие „Музика и игра“.</a:t>
            </a:r>
            <a:endParaRPr lang="en-US" sz="7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Font typeface="Wingdings" panose="05000000000000000000" pitchFamily="2" charset="2"/>
              <a:buChar char=""/>
            </a:pPr>
            <a:r>
              <a:rPr lang="bg-BG" sz="80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Психолог – съвместни дейности с педагозите на втора група в ДФ „БЕЛ“.</a:t>
            </a:r>
            <a:endParaRPr lang="en-US" sz="7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Font typeface="Wingdings" panose="05000000000000000000" pitchFamily="2" charset="2"/>
              <a:buChar char=""/>
            </a:pPr>
            <a:r>
              <a:rPr lang="bg-BG" sz="80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Участници от ДГ „Славейче“- педагози и деца от втора група „Дъга“ и мед. </a:t>
            </a:r>
            <a:r>
              <a:rPr lang="bg-BG" sz="8000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сетри</a:t>
            </a:r>
            <a:r>
              <a:rPr lang="bg-BG" sz="80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и деца от яслена група „</a:t>
            </a:r>
            <a:r>
              <a:rPr lang="bg-BG" sz="8000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Гъбка</a:t>
            </a:r>
            <a:r>
              <a:rPr lang="bg-BG" sz="80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“; медицински сестри здравен кабинет.</a:t>
            </a:r>
            <a:endParaRPr lang="en-US" sz="7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0" indent="0" algn="just">
              <a:lnSpc>
                <a:spcPct val="115000"/>
              </a:lnSpc>
              <a:spcAft>
                <a:spcPts val="1000"/>
              </a:spcAft>
              <a:buNone/>
            </a:pPr>
            <a:endParaRPr lang="en-US" sz="7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65362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Картина 4">
            <a:extLst>
              <a:ext uri="{FF2B5EF4-FFF2-40B4-BE49-F238E27FC236}">
                <a16:creationId xmlns:a16="http://schemas.microsoft.com/office/drawing/2014/main" id="{F08DB7F2-EF44-B6B3-7093-D31A22B3B8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3" name="Контейнер за съдържание 2">
            <a:extLst>
              <a:ext uri="{FF2B5EF4-FFF2-40B4-BE49-F238E27FC236}">
                <a16:creationId xmlns:a16="http://schemas.microsoft.com/office/drawing/2014/main" id="{B310AB6D-088E-4C50-8A9D-6910FA3D12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11860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kumimoji="0" lang="bg-BG" altLang="en-US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Приложеният по-долу снимков материал показва работата по проекта в </a:t>
            </a:r>
            <a:r>
              <a:rPr kumimoji="0" lang="bg-BG" altLang="en-US" b="1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т.ч</a:t>
            </a:r>
            <a:r>
              <a:rPr kumimoji="0" lang="bg-BG" altLang="en-US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Работа в Ателиета, Открити педагогически ситуации, Празници, Развлечения, Работилници с родителите, „Ден на отворените врати“.</a:t>
            </a:r>
            <a:endParaRPr kumimoji="0" lang="en-US" altLang="en-US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Картина 3">
            <a:extLst>
              <a:ext uri="{FF2B5EF4-FFF2-40B4-BE49-F238E27FC236}">
                <a16:creationId xmlns:a16="http://schemas.microsoft.com/office/drawing/2014/main" id="{A1EF00C1-368C-1057-0EAC-B641A16E56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9750" y="3580000"/>
            <a:ext cx="8572500" cy="2638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40146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Картина 11">
            <a:extLst>
              <a:ext uri="{FF2B5EF4-FFF2-40B4-BE49-F238E27FC236}">
                <a16:creationId xmlns:a16="http://schemas.microsoft.com/office/drawing/2014/main" id="{A00D8303-5B24-FDA7-7BF4-41A80999E8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49179" y="0"/>
            <a:ext cx="12192000" cy="6857999"/>
          </a:xfrm>
          <a:prstGeom prst="rect">
            <a:avLst/>
          </a:prstGeom>
        </p:spPr>
      </p:pic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34FFECBB-D3DD-DE47-FD81-6695253CCF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altLang="en-US" sz="4400" b="1" dirty="0">
                <a:solidFill>
                  <a:srgbClr val="FF0000"/>
                </a:solidFill>
              </a:rPr>
              <a:t>Откриване на учебната година – </a:t>
            </a:r>
            <a:r>
              <a:rPr lang="bg-BG" altLang="en-US" sz="4400" b="1" dirty="0" err="1">
                <a:solidFill>
                  <a:srgbClr val="FF0000"/>
                </a:solidFill>
              </a:rPr>
              <a:t>16.09.2024г</a:t>
            </a:r>
            <a:endParaRPr lang="en-US" dirty="0"/>
          </a:p>
        </p:txBody>
      </p:sp>
      <p:pic>
        <p:nvPicPr>
          <p:cNvPr id="5" name="Контейнер за съдържание 4">
            <a:extLst>
              <a:ext uri="{FF2B5EF4-FFF2-40B4-BE49-F238E27FC236}">
                <a16:creationId xmlns:a16="http://schemas.microsoft.com/office/drawing/2014/main" id="{5F1D1302-7732-284E-1A89-0D7199892A5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41473" y="2351811"/>
            <a:ext cx="4352925" cy="3264693"/>
          </a:xfrm>
        </p:spPr>
      </p:pic>
      <p:pic>
        <p:nvPicPr>
          <p:cNvPr id="9" name="Картина 8">
            <a:extLst>
              <a:ext uri="{FF2B5EF4-FFF2-40B4-BE49-F238E27FC236}">
                <a16:creationId xmlns:a16="http://schemas.microsoft.com/office/drawing/2014/main" id="{CE0B5BDE-AE5E-F402-36F0-73DA11FFA760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096000" y="1807695"/>
            <a:ext cx="4672645" cy="39937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57071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Картина 3">
            <a:extLst>
              <a:ext uri="{FF2B5EF4-FFF2-40B4-BE49-F238E27FC236}">
                <a16:creationId xmlns:a16="http://schemas.microsoft.com/office/drawing/2014/main" id="{4AD997A5-012F-8941-E44F-E688BDDF35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7289D895-D366-3405-BA5F-99C812F8A5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6184"/>
            <a:ext cx="10515600" cy="1325563"/>
          </a:xfrm>
        </p:spPr>
        <p:txBody>
          <a:bodyPr/>
          <a:lstStyle/>
          <a:p>
            <a:pPr algn="ctr"/>
            <a:r>
              <a:rPr lang="bg-BG" dirty="0"/>
              <a:t>Европейски ден на спорта- </a:t>
            </a:r>
            <a:r>
              <a:rPr lang="bg-BG" dirty="0" err="1"/>
              <a:t>27.09.2024г</a:t>
            </a:r>
            <a:r>
              <a:rPr lang="bg-BG" dirty="0"/>
              <a:t>.</a:t>
            </a:r>
            <a:endParaRPr lang="en-US" dirty="0"/>
          </a:p>
        </p:txBody>
      </p:sp>
      <p:pic>
        <p:nvPicPr>
          <p:cNvPr id="5" name="Картина 4">
            <a:extLst>
              <a:ext uri="{FF2B5EF4-FFF2-40B4-BE49-F238E27FC236}">
                <a16:creationId xmlns:a16="http://schemas.microsoft.com/office/drawing/2014/main" id="{58B2D67C-C230-909B-D8CB-21D408EAB0C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9498" y="1224344"/>
            <a:ext cx="6920526" cy="51391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91365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Картина 9">
            <a:extLst>
              <a:ext uri="{FF2B5EF4-FFF2-40B4-BE49-F238E27FC236}">
                <a16:creationId xmlns:a16="http://schemas.microsoft.com/office/drawing/2014/main" id="{5E8F6760-5E24-DE83-6CF2-7B53B9786E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E371A80C-A360-6A4C-DED6-15DEC28849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5820" y="1110343"/>
            <a:ext cx="5383764" cy="1319211"/>
          </a:xfrm>
        </p:spPr>
        <p:txBody>
          <a:bodyPr>
            <a:normAutofit fontScale="90000"/>
          </a:bodyPr>
          <a:lstStyle/>
          <a:p>
            <a:pPr algn="ctr"/>
            <a:r>
              <a:rPr lang="bg-BG" dirty="0"/>
              <a:t>„Здравословно хранене“</a:t>
            </a:r>
            <a:br>
              <a:rPr lang="bg-BG" dirty="0"/>
            </a:br>
            <a:endParaRPr lang="en-US" dirty="0"/>
          </a:p>
        </p:txBody>
      </p:sp>
      <p:pic>
        <p:nvPicPr>
          <p:cNvPr id="5" name="Картина 4">
            <a:extLst>
              <a:ext uri="{FF2B5EF4-FFF2-40B4-BE49-F238E27FC236}">
                <a16:creationId xmlns:a16="http://schemas.microsoft.com/office/drawing/2014/main" id="{90A80A40-056A-A22D-B50F-0135D2C6FB40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241986" y="2868859"/>
            <a:ext cx="4160835" cy="3120627"/>
          </a:xfrm>
          <a:prstGeom prst="rect">
            <a:avLst/>
          </a:prstGeom>
        </p:spPr>
      </p:pic>
      <p:pic>
        <p:nvPicPr>
          <p:cNvPr id="7" name="Картина 6">
            <a:extLst>
              <a:ext uri="{FF2B5EF4-FFF2-40B4-BE49-F238E27FC236}">
                <a16:creationId xmlns:a16="http://schemas.microsoft.com/office/drawing/2014/main" id="{871E7F42-EAC9-5BCF-AAA0-765F01B09DAD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94522" y="2578179"/>
            <a:ext cx="5241882" cy="3931411"/>
          </a:xfrm>
          <a:prstGeom prst="rect">
            <a:avLst/>
          </a:prstGeom>
        </p:spPr>
      </p:pic>
      <p:pic>
        <p:nvPicPr>
          <p:cNvPr id="9" name="Картина 8">
            <a:extLst>
              <a:ext uri="{FF2B5EF4-FFF2-40B4-BE49-F238E27FC236}">
                <a16:creationId xmlns:a16="http://schemas.microsoft.com/office/drawing/2014/main" id="{A8F40A96-F869-DB7E-EB05-215E05A8908A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968830" y="2868861"/>
            <a:ext cx="4160833" cy="3120625"/>
          </a:xfrm>
          <a:prstGeom prst="rect">
            <a:avLst/>
          </a:prstGeom>
        </p:spPr>
      </p:pic>
      <p:sp>
        <p:nvSpPr>
          <p:cNvPr id="3" name="Текстово поле 2">
            <a:extLst>
              <a:ext uri="{FF2B5EF4-FFF2-40B4-BE49-F238E27FC236}">
                <a16:creationId xmlns:a16="http://schemas.microsoft.com/office/drawing/2014/main" id="{6CFA70EA-F0A4-8085-6375-A7A5DAD8FAA3}"/>
              </a:ext>
            </a:extLst>
          </p:cNvPr>
          <p:cNvSpPr txBox="1"/>
          <p:nvPr/>
        </p:nvSpPr>
        <p:spPr>
          <a:xfrm>
            <a:off x="7444735" y="925677"/>
            <a:ext cx="427964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4000" dirty="0">
                <a:latin typeface="+mj-lt"/>
              </a:rPr>
              <a:t>„Скривалище за лакомства“</a:t>
            </a:r>
            <a:endParaRPr lang="en-US" sz="40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8957382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Картина 13">
            <a:extLst>
              <a:ext uri="{FF2B5EF4-FFF2-40B4-BE49-F238E27FC236}">
                <a16:creationId xmlns:a16="http://schemas.microsoft.com/office/drawing/2014/main" id="{C3D3BD9C-2AC1-276B-9B5B-697B747F0D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9637DC09-0DF3-DE4E-A3FC-E2CCAF495C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9836" y="701891"/>
            <a:ext cx="4282752" cy="1382777"/>
          </a:xfrm>
        </p:spPr>
        <p:txBody>
          <a:bodyPr>
            <a:normAutofit fontScale="90000"/>
          </a:bodyPr>
          <a:lstStyle/>
          <a:p>
            <a:r>
              <a:rPr lang="bg-BG" dirty="0"/>
              <a:t>„Есенен празник“</a:t>
            </a:r>
            <a:br>
              <a:rPr lang="bg-BG" dirty="0"/>
            </a:br>
            <a:endParaRPr lang="en-US" dirty="0"/>
          </a:p>
        </p:txBody>
      </p:sp>
      <p:pic>
        <p:nvPicPr>
          <p:cNvPr id="5" name="Картина 4">
            <a:extLst>
              <a:ext uri="{FF2B5EF4-FFF2-40B4-BE49-F238E27FC236}">
                <a16:creationId xmlns:a16="http://schemas.microsoft.com/office/drawing/2014/main" id="{8517EF74-7960-BFBE-E8BD-C604DF9D604A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393327" y="2793813"/>
            <a:ext cx="4473388" cy="3355041"/>
          </a:xfrm>
          <a:prstGeom prst="rect">
            <a:avLst/>
          </a:prstGeom>
        </p:spPr>
      </p:pic>
      <p:pic>
        <p:nvPicPr>
          <p:cNvPr id="7" name="Картина 6">
            <a:extLst>
              <a:ext uri="{FF2B5EF4-FFF2-40B4-BE49-F238E27FC236}">
                <a16:creationId xmlns:a16="http://schemas.microsoft.com/office/drawing/2014/main" id="{96FEC992-C3C1-B1C8-F5F4-25314AFC9680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3563466" y="3429000"/>
            <a:ext cx="3980328" cy="2985246"/>
          </a:xfrm>
          <a:prstGeom prst="rect">
            <a:avLst/>
          </a:prstGeom>
        </p:spPr>
      </p:pic>
      <p:pic>
        <p:nvPicPr>
          <p:cNvPr id="9" name="Картина 8">
            <a:extLst>
              <a:ext uri="{FF2B5EF4-FFF2-40B4-BE49-F238E27FC236}">
                <a16:creationId xmlns:a16="http://schemas.microsoft.com/office/drawing/2014/main" id="{A0CB033F-3242-FF1C-470B-E4A0B504F655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586371" y="1576519"/>
            <a:ext cx="2780755" cy="2085566"/>
          </a:xfrm>
          <a:prstGeom prst="rect">
            <a:avLst/>
          </a:prstGeom>
        </p:spPr>
      </p:pic>
      <p:pic>
        <p:nvPicPr>
          <p:cNvPr id="11" name="Картина 10">
            <a:extLst>
              <a:ext uri="{FF2B5EF4-FFF2-40B4-BE49-F238E27FC236}">
                <a16:creationId xmlns:a16="http://schemas.microsoft.com/office/drawing/2014/main" id="{657C84CB-EE98-2C32-19C3-C05ECECDD4CA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295033" y="4006105"/>
            <a:ext cx="2752162" cy="2064122"/>
          </a:xfrm>
          <a:prstGeom prst="rect">
            <a:avLst/>
          </a:prstGeom>
        </p:spPr>
      </p:pic>
      <p:pic>
        <p:nvPicPr>
          <p:cNvPr id="13" name="Картина 12">
            <a:extLst>
              <a:ext uri="{FF2B5EF4-FFF2-40B4-BE49-F238E27FC236}">
                <a16:creationId xmlns:a16="http://schemas.microsoft.com/office/drawing/2014/main" id="{B8EBE2C1-CAEA-10AF-35A0-E38B69366E1D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9447662" y="4006105"/>
            <a:ext cx="2752162" cy="2064122"/>
          </a:xfrm>
          <a:prstGeom prst="rect">
            <a:avLst/>
          </a:prstGeom>
        </p:spPr>
      </p:pic>
      <p:sp>
        <p:nvSpPr>
          <p:cNvPr id="3" name="Текстово поле 2">
            <a:extLst>
              <a:ext uri="{FF2B5EF4-FFF2-40B4-BE49-F238E27FC236}">
                <a16:creationId xmlns:a16="http://schemas.microsoft.com/office/drawing/2014/main" id="{F203832D-0C18-F045-C6E8-37798FB66669}"/>
              </a:ext>
            </a:extLst>
          </p:cNvPr>
          <p:cNvSpPr txBox="1"/>
          <p:nvPr/>
        </p:nvSpPr>
        <p:spPr>
          <a:xfrm>
            <a:off x="6096001" y="676838"/>
            <a:ext cx="55361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4000" dirty="0">
                <a:latin typeface="+mj-lt"/>
              </a:rPr>
              <a:t>„Къщичка на здравето“</a:t>
            </a:r>
            <a:endParaRPr lang="en-US" sz="40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7917304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Картина 9">
            <a:extLst>
              <a:ext uri="{FF2B5EF4-FFF2-40B4-BE49-F238E27FC236}">
                <a16:creationId xmlns:a16="http://schemas.microsoft.com/office/drawing/2014/main" id="{7FC54FA5-CB59-D985-2492-E378F48CE2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521" y="0"/>
            <a:ext cx="12192000" cy="6857999"/>
          </a:xfrm>
          <a:prstGeom prst="rect">
            <a:avLst/>
          </a:prstGeom>
        </p:spPr>
      </p:pic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CFA2397C-7CF2-5D18-5C5A-0FAF125FD2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31641"/>
            <a:ext cx="4218992" cy="459047"/>
          </a:xfrm>
        </p:spPr>
        <p:txBody>
          <a:bodyPr>
            <a:normAutofit fontScale="90000"/>
          </a:bodyPr>
          <a:lstStyle/>
          <a:p>
            <a:r>
              <a:rPr lang="bg-BG" dirty="0"/>
              <a:t>„Трапезни тайни“- ястията по света</a:t>
            </a:r>
            <a:br>
              <a:rPr lang="bg-BG" dirty="0"/>
            </a:br>
            <a:endParaRPr lang="en-US" dirty="0"/>
          </a:p>
        </p:txBody>
      </p:sp>
      <p:pic>
        <p:nvPicPr>
          <p:cNvPr id="5" name="Контейнер за съдържание 4">
            <a:extLst>
              <a:ext uri="{FF2B5EF4-FFF2-40B4-BE49-F238E27FC236}">
                <a16:creationId xmlns:a16="http://schemas.microsoft.com/office/drawing/2014/main" id="{94FD5B18-9030-8ED1-F5E2-3DA6FA8A1CB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53" y="2309718"/>
            <a:ext cx="3263503" cy="4351338"/>
          </a:xfrm>
        </p:spPr>
      </p:pic>
      <p:pic>
        <p:nvPicPr>
          <p:cNvPr id="7" name="Картина 6">
            <a:extLst>
              <a:ext uri="{FF2B5EF4-FFF2-40B4-BE49-F238E27FC236}">
                <a16:creationId xmlns:a16="http://schemas.microsoft.com/office/drawing/2014/main" id="{A8D7ACF1-9BD0-EBB9-5CEB-538B1B52B25B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5366" y="1488142"/>
            <a:ext cx="5390775" cy="4043082"/>
          </a:xfrm>
          <a:prstGeom prst="rect">
            <a:avLst/>
          </a:prstGeom>
        </p:spPr>
      </p:pic>
      <p:pic>
        <p:nvPicPr>
          <p:cNvPr id="9" name="Картина 8">
            <a:extLst>
              <a:ext uri="{FF2B5EF4-FFF2-40B4-BE49-F238E27FC236}">
                <a16:creationId xmlns:a16="http://schemas.microsoft.com/office/drawing/2014/main" id="{4EF5490B-D988-E5C6-F9AB-4A4508964969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4059" y="3848024"/>
            <a:ext cx="3263503" cy="2447627"/>
          </a:xfrm>
          <a:prstGeom prst="rect">
            <a:avLst/>
          </a:prstGeom>
        </p:spPr>
      </p:pic>
      <p:sp>
        <p:nvSpPr>
          <p:cNvPr id="3" name="Текстово поле 2">
            <a:extLst>
              <a:ext uri="{FF2B5EF4-FFF2-40B4-BE49-F238E27FC236}">
                <a16:creationId xmlns:a16="http://schemas.microsoft.com/office/drawing/2014/main" id="{50A5CD52-29C8-68BB-F47D-ABDB41B39FF9}"/>
              </a:ext>
            </a:extLst>
          </p:cNvPr>
          <p:cNvSpPr txBox="1"/>
          <p:nvPr/>
        </p:nvSpPr>
        <p:spPr>
          <a:xfrm>
            <a:off x="6204857" y="523755"/>
            <a:ext cx="561770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4000" dirty="0">
                <a:latin typeface="+mj-lt"/>
              </a:rPr>
              <a:t>„Седмица на четенето“</a:t>
            </a:r>
            <a:endParaRPr lang="en-US" sz="40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79127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Картина 7">
            <a:extLst>
              <a:ext uri="{FF2B5EF4-FFF2-40B4-BE49-F238E27FC236}">
                <a16:creationId xmlns:a16="http://schemas.microsoft.com/office/drawing/2014/main" id="{CE7C24EA-B83C-D4A7-06CA-D7069E0724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8662"/>
            <a:ext cx="12192000" cy="6857999"/>
          </a:xfrm>
          <a:prstGeom prst="rect">
            <a:avLst/>
          </a:prstGeom>
        </p:spPr>
      </p:pic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2C91E1FB-F71E-CE2C-36A4-7DD3A3074A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5"/>
            <a:ext cx="12192000" cy="1325563"/>
          </a:xfrm>
        </p:spPr>
        <p:txBody>
          <a:bodyPr>
            <a:normAutofit fontScale="90000"/>
          </a:bodyPr>
          <a:lstStyle/>
          <a:p>
            <a:r>
              <a:rPr lang="bg-BG" dirty="0"/>
              <a:t/>
            </a:r>
            <a:br>
              <a:rPr lang="bg-BG" dirty="0"/>
            </a:br>
            <a:r>
              <a:rPr lang="bg-BG" dirty="0"/>
              <a:t>     „Зеленчукова магия“                  „Рецептите на баба“</a:t>
            </a:r>
            <a:br>
              <a:rPr lang="bg-BG" dirty="0"/>
            </a:br>
            <a:endParaRPr lang="en-US" dirty="0"/>
          </a:p>
        </p:txBody>
      </p:sp>
      <p:pic>
        <p:nvPicPr>
          <p:cNvPr id="5" name="Контейнер за съдържание 4">
            <a:extLst>
              <a:ext uri="{FF2B5EF4-FFF2-40B4-BE49-F238E27FC236}">
                <a16:creationId xmlns:a16="http://schemas.microsoft.com/office/drawing/2014/main" id="{36CF7A4E-F9F4-BE16-1719-E2260BA811A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95777" y="1455302"/>
            <a:ext cx="2114280" cy="2819041"/>
          </a:xfrm>
        </p:spPr>
      </p:pic>
      <p:pic>
        <p:nvPicPr>
          <p:cNvPr id="4" name="Картина 3">
            <a:extLst>
              <a:ext uri="{FF2B5EF4-FFF2-40B4-BE49-F238E27FC236}">
                <a16:creationId xmlns:a16="http://schemas.microsoft.com/office/drawing/2014/main" id="{313704CC-44DF-A85D-5FF4-7CBEC82E9218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173" y="2510858"/>
            <a:ext cx="2645228" cy="3526971"/>
          </a:xfrm>
          <a:prstGeom prst="rect">
            <a:avLst/>
          </a:prstGeom>
        </p:spPr>
      </p:pic>
      <p:pic>
        <p:nvPicPr>
          <p:cNvPr id="9" name="Картина 8">
            <a:extLst>
              <a:ext uri="{FF2B5EF4-FFF2-40B4-BE49-F238E27FC236}">
                <a16:creationId xmlns:a16="http://schemas.microsoft.com/office/drawing/2014/main" id="{F5B96FEC-A539-0C34-7EB8-5DAE984EE9A3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4314" y="2105923"/>
            <a:ext cx="2858278" cy="3429000"/>
          </a:xfrm>
          <a:prstGeom prst="rect">
            <a:avLst/>
          </a:prstGeom>
        </p:spPr>
      </p:pic>
      <p:pic>
        <p:nvPicPr>
          <p:cNvPr id="11" name="Картина 10">
            <a:extLst>
              <a:ext uri="{FF2B5EF4-FFF2-40B4-BE49-F238E27FC236}">
                <a16:creationId xmlns:a16="http://schemas.microsoft.com/office/drawing/2014/main" id="{DF6D33C4-87E2-74AD-557B-DF0FEFC9B7D9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9315" y="2943225"/>
            <a:ext cx="2544080" cy="2819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777006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Картина 7">
            <a:extLst>
              <a:ext uri="{FF2B5EF4-FFF2-40B4-BE49-F238E27FC236}">
                <a16:creationId xmlns:a16="http://schemas.microsoft.com/office/drawing/2014/main" id="{9ACBB9E9-989E-C01B-EF98-46888F2CC8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667"/>
            <a:ext cx="12192000" cy="6857999"/>
          </a:xfrm>
          <a:prstGeom prst="rect">
            <a:avLst/>
          </a:prstGeom>
        </p:spPr>
      </p:pic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4397B894-8798-0BB7-D49F-157877B50B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5"/>
            <a:ext cx="12192000" cy="1325563"/>
          </a:xfrm>
        </p:spPr>
        <p:txBody>
          <a:bodyPr>
            <a:normAutofit fontScale="90000"/>
          </a:bodyPr>
          <a:lstStyle/>
          <a:p>
            <a:r>
              <a:rPr lang="bg-BG" dirty="0"/>
              <a:t>      „Мастър шеф“                                    „Видове спорт“</a:t>
            </a:r>
            <a:br>
              <a:rPr lang="bg-BG" dirty="0"/>
            </a:br>
            <a:endParaRPr lang="en-US" dirty="0"/>
          </a:p>
        </p:txBody>
      </p:sp>
      <p:pic>
        <p:nvPicPr>
          <p:cNvPr id="5" name="Контейнер за съдържание 4">
            <a:extLst>
              <a:ext uri="{FF2B5EF4-FFF2-40B4-BE49-F238E27FC236}">
                <a16:creationId xmlns:a16="http://schemas.microsoft.com/office/drawing/2014/main" id="{C794F9A8-6E55-AF77-1550-BA451E54508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1159" y="2702018"/>
            <a:ext cx="2677645" cy="3570194"/>
          </a:xfrm>
        </p:spPr>
      </p:pic>
      <p:pic>
        <p:nvPicPr>
          <p:cNvPr id="4" name="Картина 3">
            <a:extLst>
              <a:ext uri="{FF2B5EF4-FFF2-40B4-BE49-F238E27FC236}">
                <a16:creationId xmlns:a16="http://schemas.microsoft.com/office/drawing/2014/main" id="{30B52EBB-E994-D162-6E4C-A1BB9685C66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7967" y="3646711"/>
            <a:ext cx="2677645" cy="2753467"/>
          </a:xfrm>
          <a:prstGeom prst="rect">
            <a:avLst/>
          </a:prstGeom>
        </p:spPr>
      </p:pic>
      <p:pic>
        <p:nvPicPr>
          <p:cNvPr id="9" name="Картина 8">
            <a:extLst>
              <a:ext uri="{FF2B5EF4-FFF2-40B4-BE49-F238E27FC236}">
                <a16:creationId xmlns:a16="http://schemas.microsoft.com/office/drawing/2014/main" id="{474DBB26-0F89-D80F-92D1-4472C7D2371D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6790" y="1027906"/>
            <a:ext cx="3321697" cy="2491273"/>
          </a:xfrm>
          <a:prstGeom prst="rect">
            <a:avLst/>
          </a:prstGeom>
        </p:spPr>
      </p:pic>
      <p:pic>
        <p:nvPicPr>
          <p:cNvPr id="11" name="Картина 10">
            <a:extLst>
              <a:ext uri="{FF2B5EF4-FFF2-40B4-BE49-F238E27FC236}">
                <a16:creationId xmlns:a16="http://schemas.microsoft.com/office/drawing/2014/main" id="{C015E5DB-40F3-E7C6-E5FC-2F8F1F79479E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2402" y="1690688"/>
            <a:ext cx="2677645" cy="35701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306366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Картина 9">
            <a:extLst>
              <a:ext uri="{FF2B5EF4-FFF2-40B4-BE49-F238E27FC236}">
                <a16:creationId xmlns:a16="http://schemas.microsoft.com/office/drawing/2014/main" id="{4709C288-6AFF-1183-9139-99815EA81A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6569"/>
            <a:ext cx="12192000" cy="6857999"/>
          </a:xfrm>
          <a:prstGeom prst="rect">
            <a:avLst/>
          </a:prstGeom>
        </p:spPr>
      </p:pic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62FCF1F6-91A3-FEF6-6FFA-BF86A4019C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513" y="365125"/>
            <a:ext cx="11140751" cy="1325563"/>
          </a:xfrm>
        </p:spPr>
        <p:txBody>
          <a:bodyPr>
            <a:normAutofit/>
          </a:bodyPr>
          <a:lstStyle/>
          <a:p>
            <a:r>
              <a:rPr lang="bg-BG" sz="3200" dirty="0"/>
              <a:t>   „Коледно тържество“                                        „Коледна магия“</a:t>
            </a:r>
            <a:endParaRPr lang="en-US" sz="3200" dirty="0"/>
          </a:p>
        </p:txBody>
      </p:sp>
      <p:pic>
        <p:nvPicPr>
          <p:cNvPr id="5" name="Контейнер за съдържание 4">
            <a:extLst>
              <a:ext uri="{FF2B5EF4-FFF2-40B4-BE49-F238E27FC236}">
                <a16:creationId xmlns:a16="http://schemas.microsoft.com/office/drawing/2014/main" id="{D0DEBA0A-8081-3371-20D4-C9205156151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6248" y="1842795"/>
            <a:ext cx="2886658" cy="3848878"/>
          </a:xfrm>
        </p:spPr>
      </p:pic>
      <p:sp>
        <p:nvSpPr>
          <p:cNvPr id="3" name="AutoShape 2">
            <a:extLst>
              <a:ext uri="{FF2B5EF4-FFF2-40B4-BE49-F238E27FC236}">
                <a16:creationId xmlns:a16="http://schemas.microsoft.com/office/drawing/2014/main" id="{5D31145D-7D14-5AB6-43E2-41F388FF3BF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4" name="Картина 3">
            <a:extLst>
              <a:ext uri="{FF2B5EF4-FFF2-40B4-BE49-F238E27FC236}">
                <a16:creationId xmlns:a16="http://schemas.microsoft.com/office/drawing/2014/main" id="{8E2F9468-A655-84B1-5D26-93A1889002C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75292" y="1500709"/>
            <a:ext cx="2886658" cy="4647580"/>
          </a:xfrm>
          <a:prstGeom prst="rect">
            <a:avLst/>
          </a:prstGeom>
        </p:spPr>
      </p:pic>
      <p:pic>
        <p:nvPicPr>
          <p:cNvPr id="6" name="Картина 5">
            <a:extLst>
              <a:ext uri="{FF2B5EF4-FFF2-40B4-BE49-F238E27FC236}">
                <a16:creationId xmlns:a16="http://schemas.microsoft.com/office/drawing/2014/main" id="{6185EC8B-C7EA-B40A-5AC3-1624B3B2BEC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92475" y="1790700"/>
            <a:ext cx="2706726" cy="3581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647248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Контейнер за съдържание 3">
            <a:extLst>
              <a:ext uri="{FF2B5EF4-FFF2-40B4-BE49-F238E27FC236}">
                <a16:creationId xmlns:a16="http://schemas.microsoft.com/office/drawing/2014/main" id="{D0C567E4-B1F0-8AA0-BB11-F184CBFD787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1" y="18662"/>
            <a:ext cx="12191999" cy="6858000"/>
          </a:xfrm>
          <a:prstGeom prst="rect">
            <a:avLst/>
          </a:prstGeom>
        </p:spPr>
      </p:pic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595959E1-A7F1-DFDF-47EE-6A36F3D840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g-BG" sz="3600" dirty="0"/>
              <a:t>„Прегърни приятел и </a:t>
            </a:r>
            <a:br>
              <a:rPr lang="bg-BG" sz="3600" dirty="0"/>
            </a:br>
            <a:r>
              <a:rPr lang="bg-BG" sz="3600" dirty="0"/>
              <a:t>подарък му дари“                      „Спортсмени“</a:t>
            </a:r>
            <a:endParaRPr lang="en-US" sz="3600" dirty="0"/>
          </a:p>
        </p:txBody>
      </p:sp>
      <p:pic>
        <p:nvPicPr>
          <p:cNvPr id="3" name="Картина 2">
            <a:extLst>
              <a:ext uri="{FF2B5EF4-FFF2-40B4-BE49-F238E27FC236}">
                <a16:creationId xmlns:a16="http://schemas.microsoft.com/office/drawing/2014/main" id="{1446B4BE-0C55-901F-A28A-070CF3CD43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4987" y="2185211"/>
            <a:ext cx="3359021" cy="3200400"/>
          </a:xfrm>
          <a:prstGeom prst="rect">
            <a:avLst/>
          </a:prstGeom>
        </p:spPr>
      </p:pic>
      <p:pic>
        <p:nvPicPr>
          <p:cNvPr id="5" name="Картина 4">
            <a:extLst>
              <a:ext uri="{FF2B5EF4-FFF2-40B4-BE49-F238E27FC236}">
                <a16:creationId xmlns:a16="http://schemas.microsoft.com/office/drawing/2014/main" id="{F4DD92A4-E7ED-8277-EF33-C5F12F51175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88130" y="2432957"/>
            <a:ext cx="4267200" cy="320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877899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Картина 7">
            <a:extLst>
              <a:ext uri="{FF2B5EF4-FFF2-40B4-BE49-F238E27FC236}">
                <a16:creationId xmlns:a16="http://schemas.microsoft.com/office/drawing/2014/main" id="{AE87285C-4DBF-1C3E-80D9-ADBB7BEAD0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6170"/>
            <a:ext cx="12192000" cy="6857999"/>
          </a:xfrm>
          <a:prstGeom prst="rect">
            <a:avLst/>
          </a:prstGeom>
        </p:spPr>
      </p:pic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338D1C0C-B507-E864-BF27-BEDCD065F5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g-BG" sz="3600" dirty="0"/>
              <a:t>„Ден на пчеларя“                             „Грижи извън дома“</a:t>
            </a:r>
            <a:endParaRPr lang="en-US" sz="3600" dirty="0"/>
          </a:p>
        </p:txBody>
      </p:sp>
      <p:pic>
        <p:nvPicPr>
          <p:cNvPr id="6" name="Картина 5">
            <a:extLst>
              <a:ext uri="{FF2B5EF4-FFF2-40B4-BE49-F238E27FC236}">
                <a16:creationId xmlns:a16="http://schemas.microsoft.com/office/drawing/2014/main" id="{01DCF0AA-A286-EB12-97CF-C1F009B942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8539" y="1336609"/>
            <a:ext cx="3144416" cy="2358312"/>
          </a:xfrm>
          <a:prstGeom prst="rect">
            <a:avLst/>
          </a:prstGeom>
        </p:spPr>
      </p:pic>
      <p:pic>
        <p:nvPicPr>
          <p:cNvPr id="9" name="Картина 8">
            <a:extLst>
              <a:ext uri="{FF2B5EF4-FFF2-40B4-BE49-F238E27FC236}">
                <a16:creationId xmlns:a16="http://schemas.microsoft.com/office/drawing/2014/main" id="{3BD42B89-E229-2EB8-4C8A-28D9F696A22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01886" y="2372478"/>
            <a:ext cx="2845123" cy="3788229"/>
          </a:xfrm>
          <a:prstGeom prst="rect">
            <a:avLst/>
          </a:prstGeom>
        </p:spPr>
      </p:pic>
      <p:pic>
        <p:nvPicPr>
          <p:cNvPr id="11" name="Картина 10">
            <a:extLst>
              <a:ext uri="{FF2B5EF4-FFF2-40B4-BE49-F238E27FC236}">
                <a16:creationId xmlns:a16="http://schemas.microsoft.com/office/drawing/2014/main" id="{BC48691A-2360-BB37-AB10-F051670C414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01493" y="1852125"/>
            <a:ext cx="2835071" cy="3685592"/>
          </a:xfrm>
          <a:prstGeom prst="rect">
            <a:avLst/>
          </a:prstGeom>
        </p:spPr>
      </p:pic>
      <p:pic>
        <p:nvPicPr>
          <p:cNvPr id="13" name="Картина 12">
            <a:extLst>
              <a:ext uri="{FF2B5EF4-FFF2-40B4-BE49-F238E27FC236}">
                <a16:creationId xmlns:a16="http://schemas.microsoft.com/office/drawing/2014/main" id="{5989CD8D-239A-A307-1D93-F389ED61E4F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66410" y="3836183"/>
            <a:ext cx="2835072" cy="2224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140163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Картина 9">
            <a:extLst>
              <a:ext uri="{FF2B5EF4-FFF2-40B4-BE49-F238E27FC236}">
                <a16:creationId xmlns:a16="http://schemas.microsoft.com/office/drawing/2014/main" id="{5B5E558D-4899-B530-8694-9832A54712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771" y="-57212"/>
            <a:ext cx="12192000" cy="6924543"/>
          </a:xfrm>
          <a:prstGeom prst="rect">
            <a:avLst/>
          </a:prstGeom>
        </p:spPr>
      </p:pic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0B4DA3A8-5428-903A-8784-6B7C103354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7869" y="365125"/>
            <a:ext cx="10905931" cy="1325563"/>
          </a:xfrm>
        </p:spPr>
        <p:txBody>
          <a:bodyPr>
            <a:normAutofit/>
          </a:bodyPr>
          <a:lstStyle/>
          <a:p>
            <a:r>
              <a:rPr lang="bg-BG" sz="3600" dirty="0" smtClean="0"/>
              <a:t>„</a:t>
            </a:r>
            <a:r>
              <a:rPr lang="bg-BG" sz="3600" dirty="0" smtClean="0"/>
              <a:t>Тържество </a:t>
            </a:r>
            <a:r>
              <a:rPr lang="bg-BG" sz="3600" smtClean="0"/>
              <a:t>за мама</a:t>
            </a:r>
            <a:r>
              <a:rPr lang="bg-BG" sz="3600" smtClean="0"/>
              <a:t>“               </a:t>
            </a:r>
            <a:r>
              <a:rPr lang="bg-BG" sz="3600" dirty="0"/>
              <a:t>„Билкова аптека“</a:t>
            </a:r>
            <a:endParaRPr lang="en-US" sz="3600" dirty="0"/>
          </a:p>
        </p:txBody>
      </p:sp>
      <p:pic>
        <p:nvPicPr>
          <p:cNvPr id="6" name="Картина 5">
            <a:extLst>
              <a:ext uri="{FF2B5EF4-FFF2-40B4-BE49-F238E27FC236}">
                <a16:creationId xmlns:a16="http://schemas.microsoft.com/office/drawing/2014/main" id="{3FF1DAB8-2883-70F7-F8BA-7B51A3EB4F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5538" y="2327630"/>
            <a:ext cx="2947664" cy="3900196"/>
          </a:xfrm>
          <a:prstGeom prst="rect">
            <a:avLst/>
          </a:prstGeom>
        </p:spPr>
      </p:pic>
      <p:pic>
        <p:nvPicPr>
          <p:cNvPr id="8" name="Картина 7">
            <a:extLst>
              <a:ext uri="{FF2B5EF4-FFF2-40B4-BE49-F238E27FC236}">
                <a16:creationId xmlns:a16="http://schemas.microsoft.com/office/drawing/2014/main" id="{5590ED09-84AE-A920-5150-A2FC1E1362C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72204" y="1786455"/>
            <a:ext cx="2354424" cy="2999947"/>
          </a:xfrm>
          <a:prstGeom prst="rect">
            <a:avLst/>
          </a:prstGeom>
        </p:spPr>
      </p:pic>
      <p:pic>
        <p:nvPicPr>
          <p:cNvPr id="11" name="Картина 10">
            <a:extLst>
              <a:ext uri="{FF2B5EF4-FFF2-40B4-BE49-F238E27FC236}">
                <a16:creationId xmlns:a16="http://schemas.microsoft.com/office/drawing/2014/main" id="{E617EB35-C572-58DF-1BB1-3C5EDC00DA1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16258" y="1431892"/>
            <a:ext cx="3110204" cy="2332653"/>
          </a:xfrm>
          <a:prstGeom prst="rect">
            <a:avLst/>
          </a:prstGeom>
        </p:spPr>
      </p:pic>
      <p:pic>
        <p:nvPicPr>
          <p:cNvPr id="12" name="Картина 11">
            <a:extLst>
              <a:ext uri="{FF2B5EF4-FFF2-40B4-BE49-F238E27FC236}">
                <a16:creationId xmlns:a16="http://schemas.microsoft.com/office/drawing/2014/main" id="{FEEB64CC-56E2-8708-C1F9-C79916A5D6E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56376" y="3902529"/>
            <a:ext cx="3268824" cy="2451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688758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Картина 9">
            <a:extLst>
              <a:ext uri="{FF2B5EF4-FFF2-40B4-BE49-F238E27FC236}">
                <a16:creationId xmlns:a16="http://schemas.microsoft.com/office/drawing/2014/main" id="{C1B7F34A-0089-8EE6-4E0C-6C090C9FBE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33272"/>
            <a:ext cx="12192000" cy="6924543"/>
          </a:xfrm>
          <a:prstGeom prst="rect">
            <a:avLst/>
          </a:prstGeom>
        </p:spPr>
      </p:pic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1220B368-617B-1D0C-164D-591C476BC6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506" y="498470"/>
            <a:ext cx="11551298" cy="1325563"/>
          </a:xfrm>
        </p:spPr>
        <p:txBody>
          <a:bodyPr>
            <a:normAutofit/>
          </a:bodyPr>
          <a:lstStyle/>
          <a:p>
            <a:r>
              <a:rPr lang="bg-BG" sz="3600" dirty="0"/>
              <a:t>„Седмица на водата“                                    „Властелина на</a:t>
            </a:r>
            <a:br>
              <a:rPr lang="bg-BG" sz="3600" dirty="0"/>
            </a:br>
            <a:r>
              <a:rPr lang="bg-BG" sz="3600" dirty="0"/>
              <a:t>                                                                              здравето“    </a:t>
            </a:r>
            <a:endParaRPr lang="en-US" sz="3600" dirty="0"/>
          </a:p>
        </p:txBody>
      </p:sp>
      <p:pic>
        <p:nvPicPr>
          <p:cNvPr id="3" name="Картина 2">
            <a:extLst>
              <a:ext uri="{FF2B5EF4-FFF2-40B4-BE49-F238E27FC236}">
                <a16:creationId xmlns:a16="http://schemas.microsoft.com/office/drawing/2014/main" id="{527402D9-9EF9-87DC-A3FB-0514D9B192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34355" y="1218288"/>
            <a:ext cx="3135085" cy="2351314"/>
          </a:xfrm>
          <a:prstGeom prst="rect">
            <a:avLst/>
          </a:prstGeom>
        </p:spPr>
      </p:pic>
      <p:pic>
        <p:nvPicPr>
          <p:cNvPr id="4" name="Картина 3">
            <a:extLst>
              <a:ext uri="{FF2B5EF4-FFF2-40B4-BE49-F238E27FC236}">
                <a16:creationId xmlns:a16="http://schemas.microsoft.com/office/drawing/2014/main" id="{A6B97004-9FFA-6114-1BE8-77A37D58C8D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0423" y="3639004"/>
            <a:ext cx="2444621" cy="2789928"/>
          </a:xfrm>
          <a:prstGeom prst="rect">
            <a:avLst/>
          </a:prstGeom>
        </p:spPr>
      </p:pic>
      <p:pic>
        <p:nvPicPr>
          <p:cNvPr id="6" name="Картина 5">
            <a:extLst>
              <a:ext uri="{FF2B5EF4-FFF2-40B4-BE49-F238E27FC236}">
                <a16:creationId xmlns:a16="http://schemas.microsoft.com/office/drawing/2014/main" id="{EBC15AFA-0D8E-BC9A-4B56-97971CDDCFF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48293" y="2355775"/>
            <a:ext cx="4040061" cy="3007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254133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A39B2E77-7B68-8617-12AE-87B9F666BD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2" name="Контейнер за съдържание 11">
            <a:extLst>
              <a:ext uri="{FF2B5EF4-FFF2-40B4-BE49-F238E27FC236}">
                <a16:creationId xmlns:a16="http://schemas.microsoft.com/office/drawing/2014/main" id="{8D9294C0-D605-8ACF-5700-5C58D32AEBD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5108" y="1825625"/>
            <a:ext cx="5801784" cy="4351338"/>
          </a:xfrm>
        </p:spPr>
      </p:pic>
      <p:pic>
        <p:nvPicPr>
          <p:cNvPr id="4" name="Картина 3">
            <a:extLst>
              <a:ext uri="{FF2B5EF4-FFF2-40B4-BE49-F238E27FC236}">
                <a16:creationId xmlns:a16="http://schemas.microsoft.com/office/drawing/2014/main" id="{B5E44F7C-E93D-EF3B-17E6-1BD1C1F6479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Текстово поле 4">
            <a:extLst>
              <a:ext uri="{FF2B5EF4-FFF2-40B4-BE49-F238E27FC236}">
                <a16:creationId xmlns:a16="http://schemas.microsoft.com/office/drawing/2014/main" id="{7FBA9767-63C6-47AC-80DA-F3B6004872D0}"/>
              </a:ext>
            </a:extLst>
          </p:cNvPr>
          <p:cNvSpPr txBox="1"/>
          <p:nvPr/>
        </p:nvSpPr>
        <p:spPr>
          <a:xfrm>
            <a:off x="532623" y="788660"/>
            <a:ext cx="108211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3600" dirty="0">
                <a:latin typeface="+mj-lt"/>
              </a:rPr>
              <a:t>„Седмица на гората“             „Космически пътешествия“</a:t>
            </a:r>
            <a:endParaRPr lang="en-US" sz="3600" dirty="0">
              <a:latin typeface="+mj-lt"/>
            </a:endParaRPr>
          </a:p>
        </p:txBody>
      </p:sp>
      <p:pic>
        <p:nvPicPr>
          <p:cNvPr id="6" name="Картина 5">
            <a:extLst>
              <a:ext uri="{FF2B5EF4-FFF2-40B4-BE49-F238E27FC236}">
                <a16:creationId xmlns:a16="http://schemas.microsoft.com/office/drawing/2014/main" id="{CBD320FE-232A-96DC-ABA2-B90DE8A7E48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5110" y="1374160"/>
            <a:ext cx="3234612" cy="2425959"/>
          </a:xfrm>
          <a:prstGeom prst="rect">
            <a:avLst/>
          </a:prstGeom>
        </p:spPr>
      </p:pic>
      <p:pic>
        <p:nvPicPr>
          <p:cNvPr id="7" name="Картина 6">
            <a:extLst>
              <a:ext uri="{FF2B5EF4-FFF2-40B4-BE49-F238E27FC236}">
                <a16:creationId xmlns:a16="http://schemas.microsoft.com/office/drawing/2014/main" id="{9F5C7D86-F608-C2EB-61E4-3B16EA57BD7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60705" y="1306692"/>
            <a:ext cx="3234611" cy="2425959"/>
          </a:xfrm>
          <a:prstGeom prst="rect">
            <a:avLst/>
          </a:prstGeom>
        </p:spPr>
      </p:pic>
      <p:pic>
        <p:nvPicPr>
          <p:cNvPr id="8" name="Картина 7">
            <a:extLst>
              <a:ext uri="{FF2B5EF4-FFF2-40B4-BE49-F238E27FC236}">
                <a16:creationId xmlns:a16="http://schemas.microsoft.com/office/drawing/2014/main" id="{22383E2A-87BE-0DAE-05B1-1A6580D3EC8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5820" y="3860460"/>
            <a:ext cx="3533192" cy="2649894"/>
          </a:xfrm>
          <a:prstGeom prst="rect">
            <a:avLst/>
          </a:prstGeom>
        </p:spPr>
      </p:pic>
      <p:pic>
        <p:nvPicPr>
          <p:cNvPr id="9" name="Картина 8">
            <a:extLst>
              <a:ext uri="{FF2B5EF4-FFF2-40B4-BE49-F238E27FC236}">
                <a16:creationId xmlns:a16="http://schemas.microsoft.com/office/drawing/2014/main" id="{A1DA3EC8-0471-E98D-3699-264858683AE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276252" y="3833723"/>
            <a:ext cx="3346580" cy="2509935"/>
          </a:xfrm>
          <a:prstGeom prst="rect">
            <a:avLst/>
          </a:prstGeom>
        </p:spPr>
      </p:pic>
      <p:pic>
        <p:nvPicPr>
          <p:cNvPr id="10" name="Картина 9">
            <a:extLst>
              <a:ext uri="{FF2B5EF4-FFF2-40B4-BE49-F238E27FC236}">
                <a16:creationId xmlns:a16="http://schemas.microsoft.com/office/drawing/2014/main" id="{5C6D00B1-5C27-C81C-B84B-F5F662D4C01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383055" y="1434991"/>
            <a:ext cx="2195804" cy="2290294"/>
          </a:xfrm>
          <a:prstGeom prst="rect">
            <a:avLst/>
          </a:prstGeom>
        </p:spPr>
      </p:pic>
      <p:pic>
        <p:nvPicPr>
          <p:cNvPr id="14" name="Картина 13">
            <a:extLst>
              <a:ext uri="{FF2B5EF4-FFF2-40B4-BE49-F238E27FC236}">
                <a16:creationId xmlns:a16="http://schemas.microsoft.com/office/drawing/2014/main" id="{9E0502E0-423E-4D43-15E6-CD6DF8365F75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0170" y="3785907"/>
            <a:ext cx="3410336" cy="25577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420590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на Office">
  <a:themeElements>
    <a:clrScheme name="О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О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О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на Office">
  <a:themeElements>
    <a:clrScheme name="О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О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О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242</TotalTime>
  <Words>460</Words>
  <Application>Microsoft Office PowerPoint</Application>
  <PresentationFormat>Широк екран</PresentationFormat>
  <Paragraphs>34</Paragraphs>
  <Slides>18</Slides>
  <Notes>2</Notes>
  <HiddenSlides>0</HiddenSlides>
  <MMClips>0</MMClips>
  <ScaleCrop>false</ScaleCrop>
  <HeadingPairs>
    <vt:vector size="6" baseType="variant">
      <vt:variant>
        <vt:lpstr>Използвани шрифтове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18</vt:i4>
      </vt:variant>
    </vt:vector>
  </HeadingPairs>
  <TitlesOfParts>
    <vt:vector size="26" baseType="lpstr">
      <vt:lpstr>Arial</vt:lpstr>
      <vt:lpstr>Calibri</vt:lpstr>
      <vt:lpstr>Calibri Light</vt:lpstr>
      <vt:lpstr>Cambria</vt:lpstr>
      <vt:lpstr>Comic Sans MS</vt:lpstr>
      <vt:lpstr>Times New Roman</vt:lpstr>
      <vt:lpstr>Wingdings</vt:lpstr>
      <vt:lpstr>Тема на Office</vt:lpstr>
      <vt:lpstr>гр. Плевен ул.“Лозенка“ 62 odz1_pl@abv.bg ,  dg - slaveiche – pleven.com Работа по вътрешен творчески проект „Екологична приказка“ НП „Хубаво е в детската градина“ Група „Дъга“ през учебна 2024-2025 година. 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Откриване на учебната година – 16.09.2024г</vt:lpstr>
      <vt:lpstr>Европейски ден на спорта- 27.09.2024г.</vt:lpstr>
      <vt:lpstr>„Здравословно хранене“ </vt:lpstr>
      <vt:lpstr>„Есенен празник“ </vt:lpstr>
      <vt:lpstr>„Трапезни тайни“- ястията по света </vt:lpstr>
      <vt:lpstr>      „Зеленчукова магия“                  „Рецептите на баба“ </vt:lpstr>
      <vt:lpstr>      „Мастър шеф“                                    „Видове спорт“ </vt:lpstr>
      <vt:lpstr>   „Коледно тържество“                                        „Коледна магия“</vt:lpstr>
      <vt:lpstr>„Прегърни приятел и  подарък му дари“                      „Спортсмени“</vt:lpstr>
      <vt:lpstr>„Ден на пчеларя“                             „Грижи извън дома“</vt:lpstr>
      <vt:lpstr>„Тържество за мама“               „Билкова аптека“</vt:lpstr>
      <vt:lpstr>„Седмица на водата“                                    „Властелина на                                                                               здравето“    </vt:lpstr>
      <vt:lpstr>Презентация на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гр. Плевен ул.“Лозенка“ 62 odz1_pl@abv.bg ,  dg - slaveiche – pleven.kidbg.info Работа по вътрешен творчески проект „Хубаво е в Детската градина“ и Ателие „Екологична приказка“ на група „Дъга“ през учебна 2024-2025 година.</dc:title>
  <dc:creator>Ивайло Драганов</dc:creator>
  <cp:lastModifiedBy>user</cp:lastModifiedBy>
  <cp:revision>7</cp:revision>
  <dcterms:created xsi:type="dcterms:W3CDTF">2025-04-13T12:20:02Z</dcterms:created>
  <dcterms:modified xsi:type="dcterms:W3CDTF">2025-04-25T08:49:02Z</dcterms:modified>
</cp:coreProperties>
</file>